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7" r:id="rId4"/>
  </p:sldMasterIdLst>
  <p:notesMasterIdLst>
    <p:notesMasterId r:id="rId36"/>
  </p:notesMasterIdLst>
  <p:sldIdLst>
    <p:sldId id="313" r:id="rId5"/>
    <p:sldId id="258" r:id="rId6"/>
    <p:sldId id="336" r:id="rId7"/>
    <p:sldId id="337" r:id="rId8"/>
    <p:sldId id="339" r:id="rId9"/>
    <p:sldId id="364" r:id="rId10"/>
    <p:sldId id="338" r:id="rId11"/>
    <p:sldId id="342" r:id="rId12"/>
    <p:sldId id="341" r:id="rId13"/>
    <p:sldId id="365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50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51" r:id="rId31"/>
    <p:sldId id="360" r:id="rId32"/>
    <p:sldId id="361" r:id="rId33"/>
    <p:sldId id="363" r:id="rId34"/>
    <p:sldId id="306" r:id="rId35"/>
  </p:sldIdLst>
  <p:sldSz cx="9144000" cy="6858000" type="screen4x3"/>
  <p:notesSz cx="6858000" cy="9144000"/>
  <p:embeddedFontLst>
    <p:embeddedFont>
      <p:font typeface="나눔바른고딕" panose="020B0600000101010101" charset="-127"/>
      <p:regular r:id="rId37"/>
      <p:bold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F3375-F3BB-4392-8C26-F0ABF540F76D}">
          <p14:sldIdLst>
            <p14:sldId id="313"/>
            <p14:sldId id="258"/>
            <p14:sldId id="336"/>
            <p14:sldId id="337"/>
            <p14:sldId id="339"/>
            <p14:sldId id="364"/>
            <p14:sldId id="338"/>
            <p14:sldId id="342"/>
            <p14:sldId id="341"/>
            <p14:sldId id="365"/>
            <p14:sldId id="343"/>
            <p14:sldId id="344"/>
            <p14:sldId id="345"/>
            <p14:sldId id="346"/>
            <p14:sldId id="347"/>
            <p14:sldId id="348"/>
            <p14:sldId id="349"/>
            <p14:sldId id="352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51"/>
            <p14:sldId id="360"/>
            <p14:sldId id="361"/>
            <p14:sldId id="363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345"/>
    <a:srgbClr val="44546A"/>
    <a:srgbClr val="262626"/>
    <a:srgbClr val="DD7A24"/>
    <a:srgbClr val="E7A9A7"/>
    <a:srgbClr val="E08E8C"/>
    <a:srgbClr val="FF9966"/>
    <a:srgbClr val="FDF0E7"/>
    <a:srgbClr val="1E3E41"/>
    <a:srgbClr val="489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DED5C-450F-424E-A4F7-E5F1254DECA7}" v="7" dt="2023-03-22T09:34:11.794"/>
    <p1510:client id="{725330AF-C465-49F2-A25C-37A46C8C4F35}" v="1" dt="2023-03-22T10:59:02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차해성" userId="6d6452e4-7d94-43b7-9369-a219ef1cf00e" providerId="ADAL" clId="{071DED5C-450F-424E-A4F7-E5F1254DECA7}"/>
    <pc:docChg chg="undo custSel modSld">
      <pc:chgData name="차해성" userId="6d6452e4-7d94-43b7-9369-a219ef1cf00e" providerId="ADAL" clId="{071DED5C-450F-424E-A4F7-E5F1254DECA7}" dt="2023-03-22T09:34:42.712" v="162" actId="20577"/>
      <pc:docMkLst>
        <pc:docMk/>
      </pc:docMkLst>
      <pc:sldChg chg="modSp mod">
        <pc:chgData name="차해성" userId="6d6452e4-7d94-43b7-9369-a219ef1cf00e" providerId="ADAL" clId="{071DED5C-450F-424E-A4F7-E5F1254DECA7}" dt="2023-03-22T08:09:00.793" v="10" actId="20577"/>
        <pc:sldMkLst>
          <pc:docMk/>
          <pc:sldMk cId="3651921748" sldId="336"/>
        </pc:sldMkLst>
        <pc:spChg chg="mod">
          <ac:chgData name="차해성" userId="6d6452e4-7d94-43b7-9369-a219ef1cf00e" providerId="ADAL" clId="{071DED5C-450F-424E-A4F7-E5F1254DECA7}" dt="2023-03-22T08:09:00.793" v="10" actId="20577"/>
          <ac:spMkLst>
            <pc:docMk/>
            <pc:sldMk cId="3651921748" sldId="336"/>
            <ac:spMk id="3" creationId="{F2AD22A6-80AB-42F3-8252-9D067928C412}"/>
          </ac:spMkLst>
        </pc:spChg>
      </pc:sldChg>
      <pc:sldChg chg="modSp mod">
        <pc:chgData name="차해성" userId="6d6452e4-7d94-43b7-9369-a219ef1cf00e" providerId="ADAL" clId="{071DED5C-450F-424E-A4F7-E5F1254DECA7}" dt="2023-03-22T08:10:18.695" v="47" actId="20577"/>
        <pc:sldMkLst>
          <pc:docMk/>
          <pc:sldMk cId="3642946812" sldId="337"/>
        </pc:sldMkLst>
        <pc:spChg chg="mod">
          <ac:chgData name="차해성" userId="6d6452e4-7d94-43b7-9369-a219ef1cf00e" providerId="ADAL" clId="{071DED5C-450F-424E-A4F7-E5F1254DECA7}" dt="2023-03-22T08:10:18.695" v="47" actId="20577"/>
          <ac:spMkLst>
            <pc:docMk/>
            <pc:sldMk cId="3642946812" sldId="337"/>
            <ac:spMk id="3" creationId="{B45749A3-2B6B-D6C7-C126-340EE5EE532E}"/>
          </ac:spMkLst>
        </pc:spChg>
      </pc:sldChg>
      <pc:sldChg chg="modSp mod">
        <pc:chgData name="차해성" userId="6d6452e4-7d94-43b7-9369-a219ef1cf00e" providerId="ADAL" clId="{071DED5C-450F-424E-A4F7-E5F1254DECA7}" dt="2023-03-22T08:11:14.347" v="55" actId="20577"/>
        <pc:sldMkLst>
          <pc:docMk/>
          <pc:sldMk cId="3995013340" sldId="339"/>
        </pc:sldMkLst>
        <pc:spChg chg="mod">
          <ac:chgData name="차해성" userId="6d6452e4-7d94-43b7-9369-a219ef1cf00e" providerId="ADAL" clId="{071DED5C-450F-424E-A4F7-E5F1254DECA7}" dt="2023-03-22T08:11:14.347" v="55" actId="20577"/>
          <ac:spMkLst>
            <pc:docMk/>
            <pc:sldMk cId="3995013340" sldId="339"/>
            <ac:spMk id="3" creationId="{34319EA9-6EAD-DF95-7D6C-2ADD9DF68AEB}"/>
          </ac:spMkLst>
        </pc:spChg>
      </pc:sldChg>
      <pc:sldChg chg="modSp mod">
        <pc:chgData name="차해성" userId="6d6452e4-7d94-43b7-9369-a219ef1cf00e" providerId="ADAL" clId="{071DED5C-450F-424E-A4F7-E5F1254DECA7}" dt="2023-03-22T08:29:37.428" v="102" actId="20577"/>
        <pc:sldMkLst>
          <pc:docMk/>
          <pc:sldMk cId="3418847169" sldId="341"/>
        </pc:sldMkLst>
        <pc:spChg chg="mod">
          <ac:chgData name="차해성" userId="6d6452e4-7d94-43b7-9369-a219ef1cf00e" providerId="ADAL" clId="{071DED5C-450F-424E-A4F7-E5F1254DECA7}" dt="2023-03-22T08:29:37.428" v="102" actId="20577"/>
          <ac:spMkLst>
            <pc:docMk/>
            <pc:sldMk cId="3418847169" sldId="341"/>
            <ac:spMk id="11" creationId="{D007910F-4F43-EF98-D179-D7B73A998C80}"/>
          </ac:spMkLst>
        </pc:spChg>
      </pc:sldChg>
      <pc:sldChg chg="modSp mod">
        <pc:chgData name="차해성" userId="6d6452e4-7d94-43b7-9369-a219ef1cf00e" providerId="ADAL" clId="{071DED5C-450F-424E-A4F7-E5F1254DECA7}" dt="2023-03-22T08:30:57.081" v="122" actId="20578"/>
        <pc:sldMkLst>
          <pc:docMk/>
          <pc:sldMk cId="3470998893" sldId="343"/>
        </pc:sldMkLst>
        <pc:spChg chg="mod">
          <ac:chgData name="차해성" userId="6d6452e4-7d94-43b7-9369-a219ef1cf00e" providerId="ADAL" clId="{071DED5C-450F-424E-A4F7-E5F1254DECA7}" dt="2023-03-22T08:30:57.081" v="122" actId="20578"/>
          <ac:spMkLst>
            <pc:docMk/>
            <pc:sldMk cId="3470998893" sldId="343"/>
            <ac:spMk id="3" creationId="{A8EC14F9-6BEA-8931-3B15-33605E584F21}"/>
          </ac:spMkLst>
        </pc:spChg>
      </pc:sldChg>
      <pc:sldChg chg="modSp mod">
        <pc:chgData name="차해성" userId="6d6452e4-7d94-43b7-9369-a219ef1cf00e" providerId="ADAL" clId="{071DED5C-450F-424E-A4F7-E5F1254DECA7}" dt="2023-03-22T08:32:05.979" v="131" actId="20577"/>
        <pc:sldMkLst>
          <pc:docMk/>
          <pc:sldMk cId="3822705365" sldId="344"/>
        </pc:sldMkLst>
        <pc:spChg chg="mod">
          <ac:chgData name="차해성" userId="6d6452e4-7d94-43b7-9369-a219ef1cf00e" providerId="ADAL" clId="{071DED5C-450F-424E-A4F7-E5F1254DECA7}" dt="2023-03-22T08:32:05.979" v="131" actId="20577"/>
          <ac:spMkLst>
            <pc:docMk/>
            <pc:sldMk cId="3822705365" sldId="344"/>
            <ac:spMk id="3" creationId="{A8EC14F9-6BEA-8931-3B15-33605E584F21}"/>
          </ac:spMkLst>
        </pc:spChg>
      </pc:sldChg>
      <pc:sldChg chg="modSp mod">
        <pc:chgData name="차해성" userId="6d6452e4-7d94-43b7-9369-a219ef1cf00e" providerId="ADAL" clId="{071DED5C-450F-424E-A4F7-E5F1254DECA7}" dt="2023-03-22T08:33:44.203" v="138" actId="20577"/>
        <pc:sldMkLst>
          <pc:docMk/>
          <pc:sldMk cId="719035238" sldId="347"/>
        </pc:sldMkLst>
        <pc:spChg chg="mod">
          <ac:chgData name="차해성" userId="6d6452e4-7d94-43b7-9369-a219ef1cf00e" providerId="ADAL" clId="{071DED5C-450F-424E-A4F7-E5F1254DECA7}" dt="2023-03-22T08:33:44.203" v="138" actId="20577"/>
          <ac:spMkLst>
            <pc:docMk/>
            <pc:sldMk cId="719035238" sldId="347"/>
            <ac:spMk id="3" creationId="{A8EC14F9-6BEA-8931-3B15-33605E584F21}"/>
          </ac:spMkLst>
        </pc:spChg>
      </pc:sldChg>
      <pc:sldChg chg="addSp modSp mod">
        <pc:chgData name="차해성" userId="6d6452e4-7d94-43b7-9369-a219ef1cf00e" providerId="ADAL" clId="{071DED5C-450F-424E-A4F7-E5F1254DECA7}" dt="2023-03-22T08:44:55.841" v="146" actId="1076"/>
        <pc:sldMkLst>
          <pc:docMk/>
          <pc:sldMk cId="2398744088" sldId="355"/>
        </pc:sldMkLst>
        <pc:picChg chg="mod">
          <ac:chgData name="차해성" userId="6d6452e4-7d94-43b7-9369-a219ef1cf00e" providerId="ADAL" clId="{071DED5C-450F-424E-A4F7-E5F1254DECA7}" dt="2023-03-22T08:44:55.841" v="146" actId="1076"/>
          <ac:picMkLst>
            <pc:docMk/>
            <pc:sldMk cId="2398744088" sldId="355"/>
            <ac:picMk id="10" creationId="{BD3C81B7-DDDD-716A-14A3-DECBC0D63247}"/>
          </ac:picMkLst>
        </pc:picChg>
        <pc:picChg chg="add mod">
          <ac:chgData name="차해성" userId="6d6452e4-7d94-43b7-9369-a219ef1cf00e" providerId="ADAL" clId="{071DED5C-450F-424E-A4F7-E5F1254DECA7}" dt="2023-03-22T08:44:32.204" v="139"/>
          <ac:picMkLst>
            <pc:docMk/>
            <pc:sldMk cId="2398744088" sldId="355"/>
            <ac:picMk id="13" creationId="{78E3AACA-5FD4-3652-DCB8-A1A7FF620F47}"/>
          </ac:picMkLst>
        </pc:picChg>
      </pc:sldChg>
      <pc:sldChg chg="addSp modSp mod">
        <pc:chgData name="차해성" userId="6d6452e4-7d94-43b7-9369-a219ef1cf00e" providerId="ADAL" clId="{071DED5C-450F-424E-A4F7-E5F1254DECA7}" dt="2023-03-22T08:44:51.835" v="145" actId="1076"/>
        <pc:sldMkLst>
          <pc:docMk/>
          <pc:sldMk cId="3981108124" sldId="356"/>
        </pc:sldMkLst>
        <pc:picChg chg="mod">
          <ac:chgData name="차해성" userId="6d6452e4-7d94-43b7-9369-a219ef1cf00e" providerId="ADAL" clId="{071DED5C-450F-424E-A4F7-E5F1254DECA7}" dt="2023-03-22T08:44:51.835" v="145" actId="1076"/>
          <ac:picMkLst>
            <pc:docMk/>
            <pc:sldMk cId="3981108124" sldId="356"/>
            <ac:picMk id="6" creationId="{F3F0853B-DA3F-1A4E-5251-CC95A5E7A194}"/>
          </ac:picMkLst>
        </pc:picChg>
        <pc:picChg chg="add mod">
          <ac:chgData name="차해성" userId="6d6452e4-7d94-43b7-9369-a219ef1cf00e" providerId="ADAL" clId="{071DED5C-450F-424E-A4F7-E5F1254DECA7}" dt="2023-03-22T08:44:50.274" v="144" actId="1076"/>
          <ac:picMkLst>
            <pc:docMk/>
            <pc:sldMk cId="3981108124" sldId="356"/>
            <ac:picMk id="7" creationId="{C157F612-164D-1AC5-0133-4EF55755663A}"/>
          </ac:picMkLst>
        </pc:picChg>
      </pc:sldChg>
      <pc:sldChg chg="addSp delSp modSp mod">
        <pc:chgData name="차해성" userId="6d6452e4-7d94-43b7-9369-a219ef1cf00e" providerId="ADAL" clId="{071DED5C-450F-424E-A4F7-E5F1254DECA7}" dt="2023-03-22T09:34:42.712" v="162" actId="20577"/>
        <pc:sldMkLst>
          <pc:docMk/>
          <pc:sldMk cId="2494219229" sldId="359"/>
        </pc:sldMkLst>
        <pc:spChg chg="mod">
          <ac:chgData name="차해성" userId="6d6452e4-7d94-43b7-9369-a219ef1cf00e" providerId="ADAL" clId="{071DED5C-450F-424E-A4F7-E5F1254DECA7}" dt="2023-03-22T09:34:42.712" v="162" actId="20577"/>
          <ac:spMkLst>
            <pc:docMk/>
            <pc:sldMk cId="2494219229" sldId="359"/>
            <ac:spMk id="3" creationId="{A8EC14F9-6BEA-8931-3B15-33605E584F21}"/>
          </ac:spMkLst>
        </pc:spChg>
        <pc:spChg chg="add del mod">
          <ac:chgData name="차해성" userId="6d6452e4-7d94-43b7-9369-a219ef1cf00e" providerId="ADAL" clId="{071DED5C-450F-424E-A4F7-E5F1254DECA7}" dt="2023-03-22T09:34:41.039" v="160" actId="478"/>
          <ac:spMkLst>
            <pc:docMk/>
            <pc:sldMk cId="2494219229" sldId="359"/>
            <ac:spMk id="6" creationId="{DC1B7A90-251A-7F7A-7B4D-91D3206FCBD1}"/>
          </ac:spMkLst>
        </pc:spChg>
      </pc:sldChg>
      <pc:sldChg chg="modSp mod">
        <pc:chgData name="차해성" userId="6d6452e4-7d94-43b7-9369-a219ef1cf00e" providerId="ADAL" clId="{071DED5C-450F-424E-A4F7-E5F1254DECA7}" dt="2023-03-22T08:13:22.853" v="82" actId="20577"/>
        <pc:sldMkLst>
          <pc:docMk/>
          <pc:sldMk cId="1936230454" sldId="364"/>
        </pc:sldMkLst>
        <pc:spChg chg="mod">
          <ac:chgData name="차해성" userId="6d6452e4-7d94-43b7-9369-a219ef1cf00e" providerId="ADAL" clId="{071DED5C-450F-424E-A4F7-E5F1254DECA7}" dt="2023-03-22T08:13:22.853" v="82" actId="20577"/>
          <ac:spMkLst>
            <pc:docMk/>
            <pc:sldMk cId="1936230454" sldId="364"/>
            <ac:spMk id="3" creationId="{34319EA9-6EAD-DF95-7D6C-2ADD9DF68AEB}"/>
          </ac:spMkLst>
        </pc:spChg>
      </pc:sldChg>
      <pc:sldChg chg="modSp mod">
        <pc:chgData name="차해성" userId="6d6452e4-7d94-43b7-9369-a219ef1cf00e" providerId="ADAL" clId="{071DED5C-450F-424E-A4F7-E5F1254DECA7}" dt="2023-03-22T08:30:09.566" v="103" actId="2084"/>
        <pc:sldMkLst>
          <pc:docMk/>
          <pc:sldMk cId="2497201507" sldId="365"/>
        </pc:sldMkLst>
        <pc:graphicFrameChg chg="modGraphic">
          <ac:chgData name="차해성" userId="6d6452e4-7d94-43b7-9369-a219ef1cf00e" providerId="ADAL" clId="{071DED5C-450F-424E-A4F7-E5F1254DECA7}" dt="2023-03-22T08:30:09.566" v="103" actId="2084"/>
          <ac:graphicFrameMkLst>
            <pc:docMk/>
            <pc:sldMk cId="2497201507" sldId="365"/>
            <ac:graphicFrameMk id="8" creationId="{B060E236-1413-FB61-8982-F684F778E11B}"/>
          </ac:graphicFrameMkLst>
        </pc:graphicFrameChg>
      </pc:sldChg>
    </pc:docChg>
  </pc:docChgLst>
  <pc:docChgLst>
    <pc:chgData name="배지원" userId="S::18101221@officestu.seoultech.ac.kr::67d82b37-40e2-45ff-b076-3188d50198d0" providerId="AD" clId="Web-{725330AF-C465-49F2-A25C-37A46C8C4F35}"/>
    <pc:docChg chg="modSld">
      <pc:chgData name="배지원" userId="S::18101221@officestu.seoultech.ac.kr::67d82b37-40e2-45ff-b076-3188d50198d0" providerId="AD" clId="Web-{725330AF-C465-49F2-A25C-37A46C8C4F35}" dt="2023-03-22T10:59:02.085" v="0" actId="1076"/>
      <pc:docMkLst>
        <pc:docMk/>
      </pc:docMkLst>
      <pc:sldChg chg="modSp">
        <pc:chgData name="배지원" userId="S::18101221@officestu.seoultech.ac.kr::67d82b37-40e2-45ff-b076-3188d50198d0" providerId="AD" clId="Web-{725330AF-C465-49F2-A25C-37A46C8C4F35}" dt="2023-03-22T10:59:02.085" v="0" actId="1076"/>
        <pc:sldMkLst>
          <pc:docMk/>
          <pc:sldMk cId="1594174694" sldId="351"/>
        </pc:sldMkLst>
        <pc:picChg chg="mod">
          <ac:chgData name="배지원" userId="S::18101221@officestu.seoultech.ac.kr::67d82b37-40e2-45ff-b076-3188d50198d0" providerId="AD" clId="Web-{725330AF-C465-49F2-A25C-37A46C8C4F35}" dt="2023-03-22T10:59:02.085" v="0" actId="1076"/>
          <ac:picMkLst>
            <pc:docMk/>
            <pc:sldMk cId="1594174694" sldId="351"/>
            <ac:picMk id="9" creationId="{A46FB67A-3EFB-4A6C-5196-073C8C8718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9065E40-D77E-4738-A156-99744638416B}" type="datetimeFigureOut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077B7B40-82B7-4EBF-B011-B00CE6F7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7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B7B40-82B7-4EBF-B011-B00CE6F7E8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4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bg>
      <p:bgPr>
        <a:blipFill dpi="0" rotWithShape="1">
          <a:blip r:embed="rId2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00" y="1710477"/>
            <a:ext cx="8280000" cy="1046553"/>
          </a:xfrm>
        </p:spPr>
        <p:txBody>
          <a:bodyPr anchor="b">
            <a:noAutofit/>
          </a:bodyPr>
          <a:lstStyle>
            <a:lvl1pPr algn="l">
              <a:defRPr sz="2700" b="1">
                <a:solidFill>
                  <a:srgbClr val="1F4345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00" y="3826482"/>
            <a:ext cx="8280000" cy="1613114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1F4345"/>
                </a:solidFill>
                <a:latin typeface="+mn-lt"/>
                <a:ea typeface="나눔바른고딕" panose="020B0603020101020101" pitchFamily="50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FDA7EA6-3670-4B95-9F1D-E1ED1BC3BF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915011"/>
            <a:ext cx="8280000" cy="392912"/>
          </a:xfrm>
        </p:spPr>
        <p:txBody>
          <a:bodyPr anchor="b">
            <a:noAutofit/>
          </a:bodyPr>
          <a:lstStyle>
            <a:lvl1pPr marL="0" indent="0" algn="r">
              <a:buNone/>
              <a:defRPr sz="1350" b="1"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pPr lvl="0"/>
            <a:endParaRPr lang="en-US" altLang="ko-KR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5CB0C87-A7C7-4271-B93B-797589AF81F8}"/>
              </a:ext>
            </a:extLst>
          </p:cNvPr>
          <p:cNvCxnSpPr>
            <a:cxnSpLocks/>
          </p:cNvCxnSpPr>
          <p:nvPr userDrawn="1"/>
        </p:nvCxnSpPr>
        <p:spPr>
          <a:xfrm>
            <a:off x="432000" y="2833927"/>
            <a:ext cx="8280000" cy="0"/>
          </a:xfrm>
          <a:prstGeom prst="line">
            <a:avLst/>
          </a:prstGeom>
          <a:ln w="57150">
            <a:solidFill>
              <a:srgbClr val="1F4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3F9E49C-7FF3-459A-9E1A-F7B075131C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9" y="41295"/>
            <a:ext cx="2353440" cy="6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5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utline"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6E4F37-CE09-4EBD-AC19-4EEEB0DF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3839-9722-4DCA-A218-81A3B95C6BFB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4AB044-5177-496D-B08B-6196EBF4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F4DCB-A199-4390-A5F6-4A9A116F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737984D-C27A-43D2-B6CA-B2C6EEFC4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777" y="202932"/>
            <a:ext cx="7922450" cy="458844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rgbClr val="1F4345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/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ABBC20-B66E-44E7-8328-EE6B07B3CB20}"/>
              </a:ext>
            </a:extLst>
          </p:cNvPr>
          <p:cNvCxnSpPr>
            <a:cxnSpLocks/>
          </p:cNvCxnSpPr>
          <p:nvPr userDrawn="1"/>
        </p:nvCxnSpPr>
        <p:spPr>
          <a:xfrm>
            <a:off x="577295" y="717567"/>
            <a:ext cx="7989411" cy="0"/>
          </a:xfrm>
          <a:prstGeom prst="line">
            <a:avLst/>
          </a:prstGeom>
          <a:ln w="38100">
            <a:solidFill>
              <a:srgbClr val="1F4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85EBC8-3235-441A-91B4-5600EF60DF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2271" y="976478"/>
            <a:ext cx="6859462" cy="5201799"/>
          </a:xfrm>
        </p:spPr>
        <p:txBody>
          <a:bodyPr>
            <a:normAutofit/>
          </a:bodyPr>
          <a:lstStyle>
            <a:lvl1pPr marL="324000" indent="-324000">
              <a:lnSpc>
                <a:spcPct val="120000"/>
              </a:lnSpc>
              <a:buFont typeface="+mj-lt"/>
              <a:buAutoNum type="romanUcPeriod"/>
              <a:defRPr sz="1800" b="1">
                <a:solidFill>
                  <a:srgbClr val="1F4345"/>
                </a:solidFill>
                <a:latin typeface="+mj-lt"/>
                <a:ea typeface="나눔바른고딕" panose="020B0603020101020101" pitchFamily="50" charset="-127"/>
              </a:defRPr>
            </a:lvl1pPr>
            <a:lvl2pPr marL="685800" indent="-342900">
              <a:lnSpc>
                <a:spcPct val="120000"/>
              </a:lnSpc>
              <a:buFont typeface="+mj-lt"/>
              <a:buAutoNum type="arabicPeriod"/>
              <a:defRPr sz="1350">
                <a:solidFill>
                  <a:srgbClr val="1F4345"/>
                </a:solidFill>
                <a:latin typeface="+mn-lt"/>
                <a:ea typeface="나눔바른고딕" panose="020B0603020101020101" pitchFamily="50" charset="-127"/>
              </a:defRPr>
            </a:lvl2pPr>
            <a:lvl3pPr marL="1028700" indent="-342900">
              <a:lnSpc>
                <a:spcPct val="110000"/>
              </a:lnSpc>
              <a:buFont typeface="+mj-lt"/>
              <a:buAutoNum type="arabicPeriod"/>
              <a:defRPr sz="1350"/>
            </a:lvl3pPr>
            <a:lvl4pPr marL="1285875" indent="-257175">
              <a:lnSpc>
                <a:spcPct val="110000"/>
              </a:lnSpc>
              <a:buFont typeface="+mj-lt"/>
              <a:buAutoNum type="arabicPeriod"/>
              <a:defRPr sz="1200"/>
            </a:lvl4pPr>
            <a:lvl5pPr marL="1628775" indent="-257175">
              <a:lnSpc>
                <a:spcPct val="110000"/>
              </a:lnSpc>
              <a:buFont typeface="+mj-lt"/>
              <a:buAutoNum type="arabicPeriod"/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C06710-B08D-420D-BF67-EDE47C79D016}"/>
              </a:ext>
            </a:extLst>
          </p:cNvPr>
          <p:cNvGrpSpPr/>
          <p:nvPr userDrawn="1"/>
        </p:nvGrpSpPr>
        <p:grpSpPr>
          <a:xfrm rot="10800000">
            <a:off x="2" y="6704374"/>
            <a:ext cx="9148575" cy="164233"/>
            <a:chOff x="0" y="-3"/>
            <a:chExt cx="9148575" cy="290948"/>
          </a:xfrm>
          <a:solidFill>
            <a:srgbClr val="1F4345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1A15BD-9F0D-47A7-8E5A-B8A915DE0C27}"/>
                </a:ext>
              </a:extLst>
            </p:cNvPr>
            <p:cNvSpPr/>
            <p:nvPr userDrawn="1"/>
          </p:nvSpPr>
          <p:spPr>
            <a:xfrm rot="16200000">
              <a:off x="4484003" y="-4484003"/>
              <a:ext cx="175994" cy="914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순서도: 수동 입력 14">
              <a:extLst>
                <a:ext uri="{FF2B5EF4-FFF2-40B4-BE49-F238E27FC236}">
                  <a16:creationId xmlns:a16="http://schemas.microsoft.com/office/drawing/2014/main" id="{2691DFC5-6EEE-4AC4-8740-366A4A9658FE}"/>
                </a:ext>
              </a:extLst>
            </p:cNvPr>
            <p:cNvSpPr/>
            <p:nvPr userDrawn="1"/>
          </p:nvSpPr>
          <p:spPr>
            <a:xfrm rot="16200000">
              <a:off x="7884693" y="-972937"/>
              <a:ext cx="290948" cy="2236816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72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-cover">
    <p:bg>
      <p:bgPr>
        <a:blipFill dpi="0" rotWithShape="1">
          <a:blip r:embed="rId2">
            <a:alphaModFix amt="7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EC4D36-9CAF-4D6B-9341-1E760BD0198A}"/>
              </a:ext>
            </a:extLst>
          </p:cNvPr>
          <p:cNvGrpSpPr/>
          <p:nvPr userDrawn="1"/>
        </p:nvGrpSpPr>
        <p:grpSpPr>
          <a:xfrm>
            <a:off x="3650107" y="0"/>
            <a:ext cx="5493894" cy="6857998"/>
            <a:chOff x="3650107" y="0"/>
            <a:chExt cx="5493894" cy="6857998"/>
          </a:xfrm>
        </p:grpSpPr>
        <p:sp>
          <p:nvSpPr>
            <p:cNvPr id="18" name="Flowchart: Manual Input 7">
              <a:extLst>
                <a:ext uri="{FF2B5EF4-FFF2-40B4-BE49-F238E27FC236}">
                  <a16:creationId xmlns:a16="http://schemas.microsoft.com/office/drawing/2014/main" id="{9249B288-8CCC-4BC2-BD26-D438B6D0490A}"/>
                </a:ext>
              </a:extLst>
            </p:cNvPr>
            <p:cNvSpPr/>
            <p:nvPr userDrawn="1"/>
          </p:nvSpPr>
          <p:spPr>
            <a:xfrm rot="5400000" flipV="1">
              <a:off x="4839012" y="-1187033"/>
              <a:ext cx="3117955" cy="5492022"/>
            </a:xfrm>
            <a:prstGeom prst="flowChartManualInpu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lowchart: Manual Input 3">
              <a:extLst>
                <a:ext uri="{FF2B5EF4-FFF2-40B4-BE49-F238E27FC236}">
                  <a16:creationId xmlns:a16="http://schemas.microsoft.com/office/drawing/2014/main" id="{62F75AD3-5AC5-498D-AD64-EF828328193F}"/>
                </a:ext>
              </a:extLst>
            </p:cNvPr>
            <p:cNvSpPr/>
            <p:nvPr userDrawn="1"/>
          </p:nvSpPr>
          <p:spPr>
            <a:xfrm rot="16200000">
              <a:off x="4526095" y="2241965"/>
              <a:ext cx="3740045" cy="5492022"/>
            </a:xfrm>
            <a:prstGeom prst="flowChartManualInpu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6E4F37-CE09-4EBD-AC19-4EEEB0DF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F0EB-AF2A-4C61-BBB9-0EDCBCC84CD9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4AB044-5177-496D-B08B-6196EBF4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F4DCB-A199-4390-A5F6-4A9A116F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737984D-C27A-43D2-B6CA-B2C6EEFC4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56" y="880969"/>
            <a:ext cx="8017595" cy="914203"/>
          </a:xfrm>
        </p:spPr>
        <p:txBody>
          <a:bodyPr/>
          <a:lstStyle>
            <a:lvl1pPr marL="0" indent="0">
              <a:buNone/>
              <a:defRPr b="1">
                <a:solidFill>
                  <a:srgbClr val="1F4345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/>
              <a:t>목차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E1B574E-EF45-4223-865D-D7E0647225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11784" y="1946787"/>
            <a:ext cx="4303567" cy="3978340"/>
          </a:xfrm>
        </p:spPr>
        <p:txBody>
          <a:bodyPr>
            <a:normAutofit/>
          </a:bodyPr>
          <a:lstStyle>
            <a:lvl1pPr marL="257175" indent="-257175">
              <a:lnSpc>
                <a:spcPct val="150000"/>
              </a:lnSpc>
              <a:buFont typeface="+mj-lt"/>
              <a:buAutoNum type="arabicPeriod"/>
              <a:defRPr sz="1600" b="1">
                <a:solidFill>
                  <a:srgbClr val="1F4345"/>
                </a:solidFill>
              </a:defRPr>
            </a:lvl1pPr>
            <a:lvl2pPr marL="600075" indent="-257175">
              <a:lnSpc>
                <a:spcPct val="150000"/>
              </a:lnSpc>
              <a:buFont typeface="+mj-lt"/>
              <a:buAutoNum type="arabicPeriod"/>
              <a:defRPr sz="1400" b="1">
                <a:solidFill>
                  <a:srgbClr val="1F4345"/>
                </a:solidFill>
              </a:defRPr>
            </a:lvl2pPr>
            <a:lvl3pPr marL="942975" indent="-257175">
              <a:lnSpc>
                <a:spcPct val="150000"/>
              </a:lnSpc>
              <a:buFont typeface="+mj-lt"/>
              <a:buAutoNum type="arabicPeriod"/>
              <a:defRPr sz="1400" b="1">
                <a:solidFill>
                  <a:srgbClr val="1F4345"/>
                </a:solidFill>
              </a:defRPr>
            </a:lvl3pPr>
            <a:lvl4pPr>
              <a:lnSpc>
                <a:spcPct val="150000"/>
              </a:lnSpc>
              <a:buFont typeface="+mj-lt"/>
              <a:buAutoNum type="arabicPeriod"/>
              <a:defRPr sz="1100" b="1">
                <a:solidFill>
                  <a:srgbClr val="1F4345"/>
                </a:solidFill>
              </a:defRPr>
            </a:lvl4pPr>
            <a:lvl5pPr>
              <a:lnSpc>
                <a:spcPct val="150000"/>
              </a:lnSpc>
              <a:buFont typeface="+mj-lt"/>
              <a:buAutoNum type="arabicPeriod"/>
              <a:defRPr sz="1100" b="1">
                <a:solidFill>
                  <a:srgbClr val="1F4345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with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02" y="352151"/>
            <a:ext cx="7539434" cy="413029"/>
          </a:xfrm>
        </p:spPr>
        <p:txBody>
          <a:bodyPr>
            <a:noAutofit/>
          </a:bodyPr>
          <a:lstStyle>
            <a:lvl1pPr>
              <a:defRPr sz="2100" b="1">
                <a:solidFill>
                  <a:srgbClr val="1E3E4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03" y="965682"/>
            <a:ext cx="8796109" cy="5164636"/>
          </a:xfrm>
        </p:spPr>
        <p:txBody>
          <a:bodyPr>
            <a:normAutofit/>
          </a:bodyPr>
          <a:lstStyle>
            <a:lvl1pPr marL="216000" indent="-216000">
              <a:buFontTx/>
              <a:buBlip>
                <a:blip r:embed="rId2"/>
              </a:buBlip>
              <a:defRPr sz="1350">
                <a:solidFill>
                  <a:srgbClr val="1C3C3D"/>
                </a:solidFill>
              </a:defRPr>
            </a:lvl1pPr>
            <a:lvl2pPr>
              <a:defRPr sz="1200">
                <a:solidFill>
                  <a:srgbClr val="1C3C3D"/>
                </a:solidFill>
              </a:defRPr>
            </a:lvl2pPr>
            <a:lvl3pPr>
              <a:defRPr sz="1050">
                <a:solidFill>
                  <a:srgbClr val="1C3C3D"/>
                </a:solidFill>
              </a:defRPr>
            </a:lvl3pPr>
            <a:lvl4pPr>
              <a:defRPr sz="825">
                <a:solidFill>
                  <a:srgbClr val="1C3C3D"/>
                </a:solidFill>
              </a:defRPr>
            </a:lvl4pPr>
            <a:lvl5pPr>
              <a:defRPr sz="825">
                <a:solidFill>
                  <a:srgbClr val="1C3C3D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290" y="6566896"/>
            <a:ext cx="852676" cy="175994"/>
          </a:xfrm>
        </p:spPr>
        <p:txBody>
          <a:bodyPr/>
          <a:lstStyle>
            <a:lvl1pPr>
              <a:defRPr sz="750"/>
            </a:lvl1pPr>
          </a:lstStyle>
          <a:p>
            <a:fld id="{1A9649C9-89AA-49C9-A0EE-8960401CB21D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0161" y="6566736"/>
            <a:ext cx="6916188" cy="175994"/>
          </a:xfrm>
        </p:spPr>
        <p:txBody>
          <a:bodyPr/>
          <a:lstStyle>
            <a:lvl1pPr>
              <a:defRPr sz="75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9079" y="6566896"/>
            <a:ext cx="601634" cy="15458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48865385-EDC5-4410-A9D4-CC6649AD36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A5D2E102-ED0F-45BB-822B-16CE1FF8E2C8}"/>
              </a:ext>
            </a:extLst>
          </p:cNvPr>
          <p:cNvCxnSpPr>
            <a:cxnSpLocks/>
          </p:cNvCxnSpPr>
          <p:nvPr userDrawn="1"/>
        </p:nvCxnSpPr>
        <p:spPr>
          <a:xfrm>
            <a:off x="178103" y="785948"/>
            <a:ext cx="7539435" cy="0"/>
          </a:xfrm>
          <a:prstGeom prst="line">
            <a:avLst/>
          </a:prstGeom>
          <a:ln w="28575">
            <a:solidFill>
              <a:srgbClr val="1F4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7" descr="표지판, 앉아있는, 빨간색, 중지이(가) 표시된 사진&#10;&#10;자동 생성된 설명">
            <a:extLst>
              <a:ext uri="{FF2B5EF4-FFF2-40B4-BE49-F238E27FC236}">
                <a16:creationId xmlns:a16="http://schemas.microsoft.com/office/drawing/2014/main" id="{B1AF9A1B-5B7C-4376-B0A7-E22B275C71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41" y="379979"/>
            <a:ext cx="1217020" cy="357372"/>
          </a:xfrm>
          <a:prstGeom prst="rect">
            <a:avLst/>
          </a:prstGeom>
        </p:spPr>
      </p:pic>
      <p:pic>
        <p:nvPicPr>
          <p:cNvPr id="17" name="그림 16" descr="실외, 건물, 인도, 바닥이(가) 표시된 사진&#10;&#10;자동 생성된 설명">
            <a:extLst>
              <a:ext uri="{FF2B5EF4-FFF2-40B4-BE49-F238E27FC236}">
                <a16:creationId xmlns:a16="http://schemas.microsoft.com/office/drawing/2014/main" id="{377859D1-1C92-41D7-BE27-69C4AC9DCC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" y="6376581"/>
            <a:ext cx="9144000" cy="48142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AEDC34-306D-44A9-865F-F871EB290E57}"/>
              </a:ext>
            </a:extLst>
          </p:cNvPr>
          <p:cNvGrpSpPr/>
          <p:nvPr userDrawn="1"/>
        </p:nvGrpSpPr>
        <p:grpSpPr>
          <a:xfrm>
            <a:off x="2" y="-4250"/>
            <a:ext cx="9148575" cy="240453"/>
            <a:chOff x="0" y="-3"/>
            <a:chExt cx="9148575" cy="290948"/>
          </a:xfrm>
          <a:solidFill>
            <a:srgbClr val="1F4345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04EC7B-C2D6-40AE-B2A3-000CC8671A19}"/>
                </a:ext>
              </a:extLst>
            </p:cNvPr>
            <p:cNvSpPr/>
            <p:nvPr userDrawn="1"/>
          </p:nvSpPr>
          <p:spPr>
            <a:xfrm rot="16200000">
              <a:off x="4484003" y="-4484003"/>
              <a:ext cx="175994" cy="914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순서도: 수동 입력 19">
              <a:extLst>
                <a:ext uri="{FF2B5EF4-FFF2-40B4-BE49-F238E27FC236}">
                  <a16:creationId xmlns:a16="http://schemas.microsoft.com/office/drawing/2014/main" id="{46A894F7-437C-43A9-A940-9B5DFBCDFCAC}"/>
                </a:ext>
              </a:extLst>
            </p:cNvPr>
            <p:cNvSpPr/>
            <p:nvPr userDrawn="1"/>
          </p:nvSpPr>
          <p:spPr>
            <a:xfrm rot="16200000">
              <a:off x="7884693" y="-972937"/>
              <a:ext cx="290948" cy="2236816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텍스트 개체 틀 13">
            <a:extLst>
              <a:ext uri="{FF2B5EF4-FFF2-40B4-BE49-F238E27FC236}">
                <a16:creationId xmlns:a16="http://schemas.microsoft.com/office/drawing/2014/main" id="{024E412C-B2AB-4574-B3D0-6A0CA80C3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1986" y="22827"/>
            <a:ext cx="1784394" cy="238267"/>
          </a:xfrm>
        </p:spPr>
        <p:txBody>
          <a:bodyPr>
            <a:noAutofit/>
          </a:bodyPr>
          <a:lstStyle>
            <a:lvl1pPr marL="0" indent="0" algn="r"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2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건물, 실내, 바둑판식, 타일이(가) 표시된 사진&#10;&#10;자동 생성된 설명">
            <a:extLst>
              <a:ext uri="{FF2B5EF4-FFF2-40B4-BE49-F238E27FC236}">
                <a16:creationId xmlns:a16="http://schemas.microsoft.com/office/drawing/2014/main" id="{B3A03AD7-867B-448B-B137-0A7777A2D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" y="1679233"/>
            <a:ext cx="9111224" cy="5125063"/>
          </a:xfrm>
          <a:prstGeom prst="rect">
            <a:avLst/>
          </a:prstGeom>
          <a:ln>
            <a:noFill/>
          </a:ln>
          <a:effectLst>
            <a:softEdge rad="1028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F4087-4242-42DD-97C9-3AB73B75B724}"/>
              </a:ext>
            </a:extLst>
          </p:cNvPr>
          <p:cNvSpPr txBox="1"/>
          <p:nvPr userDrawn="1"/>
        </p:nvSpPr>
        <p:spPr>
          <a:xfrm>
            <a:off x="2341085" y="2571312"/>
            <a:ext cx="4461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1F4345"/>
                </a:solidFill>
                <a:latin typeface="+mj-lt"/>
                <a:ea typeface="나눔바른고딕" panose="020B0603020101020101" pitchFamily="50" charset="-127"/>
              </a:rPr>
              <a:t>Thank you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8BFF0B-B871-45A7-A621-398816B09B81}"/>
              </a:ext>
            </a:extLst>
          </p:cNvPr>
          <p:cNvCxnSpPr>
            <a:cxnSpLocks/>
          </p:cNvCxnSpPr>
          <p:nvPr userDrawn="1"/>
        </p:nvCxnSpPr>
        <p:spPr>
          <a:xfrm>
            <a:off x="2728269" y="3605784"/>
            <a:ext cx="3687467" cy="0"/>
          </a:xfrm>
          <a:prstGeom prst="line">
            <a:avLst/>
          </a:prstGeom>
          <a:ln w="76200">
            <a:solidFill>
              <a:srgbClr val="1F4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8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건물, 실내, 바둑판식, 타일이(가) 표시된 사진&#10;&#10;자동 생성된 설명">
            <a:extLst>
              <a:ext uri="{FF2B5EF4-FFF2-40B4-BE49-F238E27FC236}">
                <a16:creationId xmlns:a16="http://schemas.microsoft.com/office/drawing/2014/main" id="{B3A03AD7-867B-448B-B137-0A7777A2D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" y="1679233"/>
            <a:ext cx="9111224" cy="5125063"/>
          </a:xfrm>
          <a:prstGeom prst="rect">
            <a:avLst/>
          </a:prstGeom>
          <a:ln>
            <a:noFill/>
          </a:ln>
          <a:effectLst>
            <a:softEdge rad="1028700"/>
          </a:effectLst>
        </p:spPr>
      </p:pic>
      <p:pic>
        <p:nvPicPr>
          <p:cNvPr id="26" name="그림 25" descr="음식, 검은색이(가) 표시된 사진&#10;&#10;자동 생성된 설명">
            <a:extLst>
              <a:ext uri="{FF2B5EF4-FFF2-40B4-BE49-F238E27FC236}">
                <a16:creationId xmlns:a16="http://schemas.microsoft.com/office/drawing/2014/main" id="{4DC167A0-886B-4645-B0AB-F531C9BB7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6084" r="22732" b="1"/>
          <a:stretch/>
        </p:blipFill>
        <p:spPr>
          <a:xfrm>
            <a:off x="7860885" y="25933"/>
            <a:ext cx="1233239" cy="1219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710" y="2411641"/>
            <a:ext cx="7283189" cy="1266329"/>
          </a:xfrm>
        </p:spPr>
        <p:txBody>
          <a:bodyPr anchor="t">
            <a:noAutofit/>
          </a:bodyPr>
          <a:lstStyle>
            <a:lvl1pPr algn="ctr">
              <a:defRPr sz="2700" b="1">
                <a:solidFill>
                  <a:srgbClr val="102123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989" y="3797385"/>
            <a:ext cx="5864629" cy="753831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02123"/>
                </a:solidFill>
                <a:latin typeface="+mn-lt"/>
                <a:ea typeface="나눔바른고딕" panose="020B0603020101020101" pitchFamily="50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08E7D5D-48C0-4D9C-AAC2-8A816B05E93F}"/>
              </a:ext>
            </a:extLst>
          </p:cNvPr>
          <p:cNvSpPr txBox="1">
            <a:spLocks/>
          </p:cNvSpPr>
          <p:nvPr userDrawn="1"/>
        </p:nvSpPr>
        <p:spPr>
          <a:xfrm>
            <a:off x="1639685" y="4976502"/>
            <a:ext cx="5864629" cy="7538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FDA7EA6-3670-4B95-9F1D-E1ED1BC3BF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1840" y="1716962"/>
            <a:ext cx="4944057" cy="575261"/>
          </a:xfrm>
        </p:spPr>
        <p:txBody>
          <a:bodyPr anchor="b">
            <a:noAutofit/>
          </a:bodyPr>
          <a:lstStyle>
            <a:lvl1pPr marL="0" indent="0" algn="r">
              <a:buNone/>
              <a:defRPr sz="1350" b="1">
                <a:solidFill>
                  <a:srgbClr val="1C3C3D"/>
                </a:solidFill>
                <a:latin typeface="+mj-lt"/>
                <a:ea typeface="나눔바른고딕" panose="020B0603020101020101" pitchFamily="50" charset="-127"/>
              </a:defRPr>
            </a:lvl1pPr>
          </a:lstStyle>
          <a:p>
            <a:pPr lvl="0"/>
            <a:endParaRPr lang="en-US" alt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D0F97EE-CBC2-4A4C-84B3-87EDC5E092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5031" y="6182198"/>
            <a:ext cx="1279525" cy="479425"/>
          </a:xfrm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endParaRPr lang="ko-KR" altLang="en-US"/>
          </a:p>
        </p:txBody>
      </p:sp>
      <p:sp>
        <p:nvSpPr>
          <p:cNvPr id="17" name="그림 개체 틀 9">
            <a:extLst>
              <a:ext uri="{FF2B5EF4-FFF2-40B4-BE49-F238E27FC236}">
                <a16:creationId xmlns:a16="http://schemas.microsoft.com/office/drawing/2014/main" id="{21156B24-201A-4427-937A-217C292BB1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756" y="6182198"/>
            <a:ext cx="1279525" cy="479425"/>
          </a:xfrm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6DDAB7-DE82-4C81-9FBA-30E1F452C5FD}"/>
              </a:ext>
            </a:extLst>
          </p:cNvPr>
          <p:cNvGrpSpPr/>
          <p:nvPr userDrawn="1"/>
        </p:nvGrpSpPr>
        <p:grpSpPr>
          <a:xfrm>
            <a:off x="8847155" y="1"/>
            <a:ext cx="296847" cy="6858000"/>
            <a:chOff x="6561153" y="1231737"/>
            <a:chExt cx="296847" cy="7442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869A88-2D20-4DF3-8DD3-4E43722A192D}"/>
                </a:ext>
              </a:extLst>
            </p:cNvPr>
            <p:cNvSpPr/>
            <p:nvPr userDrawn="1"/>
          </p:nvSpPr>
          <p:spPr>
            <a:xfrm>
              <a:off x="6561153" y="1231737"/>
              <a:ext cx="296845" cy="5412238"/>
            </a:xfrm>
            <a:prstGeom prst="rect">
              <a:avLst/>
            </a:prstGeom>
            <a:gradFill>
              <a:gsLst>
                <a:gs pos="100000">
                  <a:srgbClr val="1C3C3D"/>
                </a:gs>
                <a:gs pos="0">
                  <a:srgbClr val="10212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순서도: 수동 입력 22">
              <a:extLst>
                <a:ext uri="{FF2B5EF4-FFF2-40B4-BE49-F238E27FC236}">
                  <a16:creationId xmlns:a16="http://schemas.microsoft.com/office/drawing/2014/main" id="{D1A47B8E-1AF8-49DD-8092-B793839CCFEC}"/>
                </a:ext>
              </a:extLst>
            </p:cNvPr>
            <p:cNvSpPr/>
            <p:nvPr userDrawn="1"/>
          </p:nvSpPr>
          <p:spPr>
            <a:xfrm>
              <a:off x="6561154" y="6273571"/>
              <a:ext cx="296846" cy="1141187"/>
            </a:xfrm>
            <a:prstGeom prst="flowChartManualInput">
              <a:avLst/>
            </a:prstGeom>
            <a:gradFill>
              <a:gsLst>
                <a:gs pos="0">
                  <a:srgbClr val="102123"/>
                </a:gs>
                <a:gs pos="100000">
                  <a:srgbClr val="1C3C3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7D9DE6-E320-4170-9CE0-253D0ED00A41}"/>
                </a:ext>
              </a:extLst>
            </p:cNvPr>
            <p:cNvSpPr/>
            <p:nvPr userDrawn="1"/>
          </p:nvSpPr>
          <p:spPr>
            <a:xfrm>
              <a:off x="6561153" y="7414758"/>
              <a:ext cx="296846" cy="1259504"/>
            </a:xfrm>
            <a:prstGeom prst="rect">
              <a:avLst/>
            </a:prstGeom>
            <a:gradFill>
              <a:gsLst>
                <a:gs pos="0">
                  <a:srgbClr val="1C3C3D"/>
                </a:gs>
                <a:gs pos="100000">
                  <a:srgbClr val="234F5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BE80C4A1-E340-4585-8B39-A47B6C9ECC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" y="6157709"/>
            <a:ext cx="1860954" cy="6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217" y="1834805"/>
            <a:ext cx="7028411" cy="753831"/>
          </a:xfrm>
        </p:spPr>
        <p:txBody>
          <a:bodyPr anchor="b">
            <a:noAutofit/>
          </a:bodyPr>
          <a:lstStyle>
            <a:lvl1pPr algn="ctr">
              <a:defRPr sz="36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107" y="2695033"/>
            <a:ext cx="5864629" cy="75383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0487D-2142-4CAD-B2C4-E93DBF4D8904}"/>
              </a:ext>
            </a:extLst>
          </p:cNvPr>
          <p:cNvSpPr/>
          <p:nvPr userDrawn="1"/>
        </p:nvSpPr>
        <p:spPr>
          <a:xfrm>
            <a:off x="8936182" y="0"/>
            <a:ext cx="207818" cy="6851112"/>
          </a:xfrm>
          <a:prstGeom prst="rect">
            <a:avLst/>
          </a:prstGeom>
          <a:solidFill>
            <a:srgbClr val="1F4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6A6466-DC36-423F-A8EB-19E8CE69726F}"/>
              </a:ext>
            </a:extLst>
          </p:cNvPr>
          <p:cNvSpPr/>
          <p:nvPr userDrawn="1"/>
        </p:nvSpPr>
        <p:spPr>
          <a:xfrm rot="16200000">
            <a:off x="4484005" y="2211165"/>
            <a:ext cx="175992" cy="9144000"/>
          </a:xfrm>
          <a:prstGeom prst="rect">
            <a:avLst/>
          </a:prstGeom>
          <a:solidFill>
            <a:srgbClr val="1F4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달 14">
            <a:extLst>
              <a:ext uri="{FF2B5EF4-FFF2-40B4-BE49-F238E27FC236}">
                <a16:creationId xmlns:a16="http://schemas.microsoft.com/office/drawing/2014/main" id="{90F348C5-35C6-4CF2-AC7F-299C010AFA12}"/>
              </a:ext>
            </a:extLst>
          </p:cNvPr>
          <p:cNvSpPr/>
          <p:nvPr userDrawn="1"/>
        </p:nvSpPr>
        <p:spPr>
          <a:xfrm rot="13352083">
            <a:off x="8784768" y="6464124"/>
            <a:ext cx="247544" cy="377732"/>
          </a:xfrm>
          <a:prstGeom prst="moon">
            <a:avLst>
              <a:gd name="adj" fmla="val 64645"/>
            </a:avLst>
          </a:prstGeom>
          <a:solidFill>
            <a:srgbClr val="1F4345"/>
          </a:solidFill>
          <a:ln>
            <a:solidFill>
              <a:srgbClr val="1F4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90613B10-BFB1-42B5-ACEF-0BB4D7C312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2121615" y="1450963"/>
            <a:ext cx="4816668" cy="277445"/>
          </a:xfrm>
        </p:spPr>
        <p:txBody>
          <a:bodyPr>
            <a:noAutofit/>
          </a:bodyPr>
          <a:lstStyle>
            <a:lvl1pPr marL="0" indent="0" algn="ctr">
              <a:buNone/>
              <a:defRPr sz="1125">
                <a:solidFill>
                  <a:srgbClr val="1F4345"/>
                </a:solidFill>
                <a:latin typeface="+mj-lt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DF097C37-1904-4BAA-A7E4-6E596DF3C87D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1571107" y="100352"/>
            <a:ext cx="1279525" cy="479425"/>
          </a:xfrm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40EC8586-EA78-44AD-A520-B1054D50033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189832" y="100352"/>
            <a:ext cx="1279525" cy="479425"/>
          </a:xfrm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F6521AB0-F398-4062-80C2-17B371A9D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" y="5998435"/>
            <a:ext cx="2588784" cy="759213"/>
          </a:xfrm>
          <a:prstGeom prst="rect">
            <a:avLst/>
          </a:prstGeom>
        </p:spPr>
      </p:pic>
      <p:pic>
        <p:nvPicPr>
          <p:cNvPr id="16" name="그림 7" descr="표지판, 앉아있는, 빨간색, 중지이(가) 표시된 사진&#10;&#10;자동 생성된 설명">
            <a:extLst>
              <a:ext uri="{FF2B5EF4-FFF2-40B4-BE49-F238E27FC236}">
                <a16:creationId xmlns:a16="http://schemas.microsoft.com/office/drawing/2014/main" id="{FE46FFDE-3AA9-4CD2-9A84-67D5B16DB7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75" y="6161832"/>
            <a:ext cx="1472594" cy="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290" y="6566896"/>
            <a:ext cx="852676" cy="175994"/>
          </a:xfrm>
        </p:spPr>
        <p:txBody>
          <a:bodyPr/>
          <a:lstStyle>
            <a:lvl1pPr>
              <a:defRPr sz="750"/>
            </a:lvl1pPr>
          </a:lstStyle>
          <a:p>
            <a:fld id="{1A9649C9-89AA-49C9-A0EE-8960401CB21D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0161" y="6566736"/>
            <a:ext cx="6916188" cy="175994"/>
          </a:xfrm>
        </p:spPr>
        <p:txBody>
          <a:bodyPr/>
          <a:lstStyle>
            <a:lvl1pPr>
              <a:defRPr sz="75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9079" y="6566896"/>
            <a:ext cx="601634" cy="154580"/>
          </a:xfrm>
        </p:spPr>
        <p:txBody>
          <a:bodyPr/>
          <a:lstStyle>
            <a:lvl1pPr>
              <a:defRPr sz="750" b="1">
                <a:solidFill>
                  <a:schemeClr val="accent2"/>
                </a:solidFill>
              </a:defRPr>
            </a:lvl1pPr>
          </a:lstStyle>
          <a:p>
            <a:fld id="{48865385-EDC5-4410-A9D4-CC6649AD36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AA1618-E908-41D8-83C7-9F273DA12EE7}"/>
              </a:ext>
            </a:extLst>
          </p:cNvPr>
          <p:cNvSpPr/>
          <p:nvPr userDrawn="1"/>
        </p:nvSpPr>
        <p:spPr>
          <a:xfrm rot="16200000">
            <a:off x="4532651" y="-4532651"/>
            <a:ext cx="78698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실외, 건물, 인도, 바닥이(가) 표시된 사진&#10;&#10;자동 생성된 설명">
            <a:extLst>
              <a:ext uri="{FF2B5EF4-FFF2-40B4-BE49-F238E27FC236}">
                <a16:creationId xmlns:a16="http://schemas.microsoft.com/office/drawing/2014/main" id="{31E9F1D4-BE0C-4A3D-8C40-1FD2BA51F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" y="6376581"/>
            <a:ext cx="9144000" cy="4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8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193A-79F2-45D2-B912-115DC4CE6324}" type="datetime1">
              <a:rPr lang="ko-KR" altLang="en-US" smtClean="0"/>
              <a:pPr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65385-EDC5-4410-A9D4-CC6649AD36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2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673" r:id="rId3"/>
    <p:sldLayoutId id="2147483712" r:id="rId4"/>
    <p:sldLayoutId id="2147483713" r:id="rId5"/>
    <p:sldLayoutId id="2147483675" r:id="rId6"/>
    <p:sldLayoutId id="2147483661" r:id="rId7"/>
    <p:sldLayoutId id="2147483678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68936-18C3-4534-BD9C-690A39C33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1710477"/>
            <a:ext cx="8280000" cy="1046553"/>
          </a:xfrm>
        </p:spPr>
        <p:txBody>
          <a:bodyPr/>
          <a:lstStyle/>
          <a:p>
            <a:r>
              <a:rPr lang="en-US" altLang="ko-KR" err="1"/>
              <a:t>AttacKG</a:t>
            </a:r>
            <a:r>
              <a:rPr lang="en-US" altLang="ko-KR"/>
              <a:t>: Constructing Technique Knowledge Graph</a:t>
            </a:r>
            <a:br>
              <a:rPr lang="en-US" altLang="ko-KR"/>
            </a:br>
            <a:r>
              <a:rPr lang="en-US" altLang="ko-KR"/>
              <a:t>from Cyber Threat Intelligence Reports</a:t>
            </a:r>
            <a:endParaRPr lang="ko-KR" altLang="en-US"/>
          </a:p>
        </p:txBody>
      </p:sp>
      <p:sp>
        <p:nvSpPr>
          <p:cNvPr id="20" name="부제목 19">
            <a:extLst>
              <a:ext uri="{FF2B5EF4-FFF2-40B4-BE49-F238E27FC236}">
                <a16:creationId xmlns:a16="http://schemas.microsoft.com/office/drawing/2014/main" id="{2F594256-CEF3-4B50-B95A-89302EA5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826482"/>
            <a:ext cx="8280000" cy="1613114"/>
          </a:xfrm>
        </p:spPr>
        <p:txBody>
          <a:bodyPr>
            <a:normAutofit/>
          </a:bodyPr>
          <a:lstStyle/>
          <a:p>
            <a:r>
              <a:rPr lang="en-US" altLang="ko-KR"/>
              <a:t>2023-03-22</a:t>
            </a:r>
          </a:p>
          <a:p>
            <a:r>
              <a:rPr lang="ko-KR" altLang="en-US"/>
              <a:t>발표자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err="1"/>
              <a:t>차해성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BB8FA6-AC6E-4DA6-B9C5-DCECFB91C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915011"/>
            <a:ext cx="8280000" cy="392912"/>
          </a:xfrm>
        </p:spPr>
        <p:txBody>
          <a:bodyPr/>
          <a:lstStyle/>
          <a:p>
            <a:r>
              <a:rPr lang="en-US" altLang="ko-KR"/>
              <a:t>ESORICS 2022 (European Symposium on Research in Computer Security) – </a:t>
            </a:r>
            <a:r>
              <a:rPr lang="en-US" altLang="ko-KR" err="1"/>
              <a:t>Zhenyuan</a:t>
            </a:r>
            <a:r>
              <a:rPr lang="en-US" altLang="ko-KR"/>
              <a:t> Li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2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r>
              <a:rPr lang="ko-KR" altLang="en-US"/>
              <a:t> 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Threat Intelligence Extraction</a:t>
            </a:r>
          </a:p>
          <a:p>
            <a:pPr lvl="1"/>
            <a:r>
              <a:rPr kumimoji="1" lang="en-US" altLang="ko-KR"/>
              <a:t>CTI</a:t>
            </a:r>
            <a:r>
              <a:rPr kumimoji="1" lang="ko-KR" altLang="en-US"/>
              <a:t>의 빠른 교환 및 관리를 위해 </a:t>
            </a:r>
            <a:r>
              <a:rPr kumimoji="1" lang="en-US" altLang="ko-KR" err="1"/>
              <a:t>OpenIoC</a:t>
            </a:r>
            <a:r>
              <a:rPr kumimoji="1" lang="en-US" altLang="ko-KR"/>
              <a:t>, STIX</a:t>
            </a:r>
            <a:r>
              <a:rPr kumimoji="1" lang="ko-KR" altLang="en-US"/>
              <a:t>와 같은 표준이 등장</a:t>
            </a:r>
            <a:endParaRPr kumimoji="1" lang="en-US" altLang="ko-KR"/>
          </a:p>
          <a:p>
            <a:pPr lvl="1"/>
            <a:r>
              <a:rPr kumimoji="1" lang="ko-KR" altLang="en-US"/>
              <a:t>이러한 형식은 구조화 되어 기계가 읽을 수 있지만 </a:t>
            </a:r>
            <a:r>
              <a:rPr kumimoji="1" lang="en-US" altLang="ko-KR"/>
              <a:t>IoC</a:t>
            </a:r>
            <a:r>
              <a:rPr kumimoji="1" lang="ko-KR" altLang="en-US"/>
              <a:t>간의 상호작용을 통해 공격 체인을 형성하는 방법에 대한 의미론적 정보가 부족</a:t>
            </a:r>
            <a:endParaRPr kumimoji="1" lang="en-US" altLang="ko-KR"/>
          </a:p>
          <a:p>
            <a:pPr lvl="1"/>
            <a:r>
              <a:rPr kumimoji="1" lang="ko-KR" altLang="en-US"/>
              <a:t>공격체인을 표현하고 있는 자연어 형태의 </a:t>
            </a:r>
            <a:r>
              <a:rPr kumimoji="1" lang="en-US" altLang="ko-KR"/>
              <a:t>CTI</a:t>
            </a:r>
            <a:r>
              <a:rPr kumimoji="1" lang="ko-KR" altLang="en-US"/>
              <a:t>보고서로부터 </a:t>
            </a:r>
            <a:r>
              <a:rPr kumimoji="1" lang="en-US" altLang="ko-KR"/>
              <a:t>Threat </a:t>
            </a:r>
            <a:r>
              <a:rPr kumimoji="1" lang="en-US" altLang="ko-KR" err="1"/>
              <a:t>Inteligence</a:t>
            </a:r>
            <a:r>
              <a:rPr kumimoji="1" lang="ko-KR" altLang="en-US" err="1"/>
              <a:t>를</a:t>
            </a:r>
            <a:r>
              <a:rPr kumimoji="1" lang="ko-KR" altLang="en-US"/>
              <a:t> 추출하는 연구가 수행됨</a:t>
            </a:r>
            <a:endParaRPr kumimoji="1" lang="en-US" altLang="ko-KR"/>
          </a:p>
          <a:p>
            <a:pPr lvl="2"/>
            <a:r>
              <a:rPr kumimoji="1" lang="en-US" altLang="ko-KR"/>
              <a:t>Poirot</a:t>
            </a:r>
          </a:p>
          <a:p>
            <a:pPr lvl="2"/>
            <a:r>
              <a:rPr kumimoji="1" lang="en-US" altLang="ko-KR" err="1"/>
              <a:t>iACE</a:t>
            </a:r>
            <a:endParaRPr kumimoji="1" lang="en-US" altLang="ko-KR"/>
          </a:p>
          <a:p>
            <a:pPr lvl="3"/>
            <a:r>
              <a:rPr kumimoji="1" lang="en-US" altLang="ko-KR"/>
              <a:t>Report</a:t>
            </a:r>
            <a:r>
              <a:rPr kumimoji="1" lang="ko-KR" altLang="en-US"/>
              <a:t>에서 </a:t>
            </a:r>
            <a:r>
              <a:rPr kumimoji="1" lang="en-US" altLang="ko-KR" err="1"/>
              <a:t>IoCs</a:t>
            </a:r>
            <a:r>
              <a:rPr kumimoji="1" lang="ko-KR" altLang="en-US"/>
              <a:t> 정보를 수집하는 그래프 마이닝 기술 제시</a:t>
            </a:r>
            <a:endParaRPr kumimoji="1" lang="en-US" altLang="ko-KR"/>
          </a:p>
          <a:p>
            <a:pPr lvl="2"/>
            <a:r>
              <a:rPr kumimoji="1" lang="en-US" altLang="ko-KR"/>
              <a:t>Extractor</a:t>
            </a:r>
            <a:r>
              <a:rPr kumimoji="1" lang="ko-KR" altLang="en-US"/>
              <a:t> </a:t>
            </a:r>
            <a:r>
              <a:rPr kumimoji="1" lang="en-US" altLang="ko-KR"/>
              <a:t>&amp;</a:t>
            </a:r>
            <a:r>
              <a:rPr kumimoji="1" lang="ko-KR" altLang="en-US"/>
              <a:t> </a:t>
            </a:r>
            <a:r>
              <a:rPr kumimoji="1" lang="en-US" altLang="ko-KR" err="1"/>
              <a:t>ThreatRaptor</a:t>
            </a:r>
            <a:endParaRPr kumimoji="1" lang="en-US" altLang="ko-KR"/>
          </a:p>
          <a:p>
            <a:pPr lvl="3"/>
            <a:r>
              <a:rPr kumimoji="1" lang="en-US" altLang="ko-KR"/>
              <a:t>Report</a:t>
            </a:r>
            <a:r>
              <a:rPr kumimoji="1" lang="ko-KR" altLang="en-US"/>
              <a:t>에서 드러난 </a:t>
            </a:r>
            <a:r>
              <a:rPr kumimoji="1" lang="en-US" altLang="ko-KR"/>
              <a:t>Attack Behavior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Attack Graph</a:t>
            </a:r>
            <a:r>
              <a:rPr kumimoji="1" lang="ko-KR" altLang="en-US"/>
              <a:t>로 모델링하기 위해 자연어처리 기술 이용</a:t>
            </a:r>
            <a:endParaRPr kumimoji="1" lang="en-US" altLang="ko-KR"/>
          </a:p>
          <a:p>
            <a:pPr lvl="2"/>
            <a:r>
              <a:rPr kumimoji="1" lang="en-US" altLang="ko-KR" err="1"/>
              <a:t>TTPDrill</a:t>
            </a:r>
            <a:r>
              <a:rPr kumimoji="1" lang="ko-KR" altLang="en-US"/>
              <a:t> </a:t>
            </a:r>
            <a:r>
              <a:rPr kumimoji="1" lang="en-US" altLang="ko-KR"/>
              <a:t>&amp;</a:t>
            </a:r>
            <a:r>
              <a:rPr kumimoji="1" lang="ko-KR" altLang="en-US"/>
              <a:t> </a:t>
            </a:r>
            <a:r>
              <a:rPr kumimoji="1" lang="en-US" altLang="ko-KR" err="1"/>
              <a:t>reATT</a:t>
            </a:r>
            <a:endParaRPr kumimoji="1" lang="en-US" altLang="ko-KR"/>
          </a:p>
          <a:p>
            <a:pPr lvl="3"/>
            <a:r>
              <a:rPr kumimoji="1" lang="en-US" altLang="ko-KR"/>
              <a:t>Report</a:t>
            </a:r>
            <a:r>
              <a:rPr kumimoji="1" lang="ko-KR" altLang="en-US"/>
              <a:t>에서 위협 조치를 유도하고</a:t>
            </a:r>
            <a:r>
              <a:rPr kumimoji="1" lang="en-US" altLang="ko-KR"/>
              <a:t>, </a:t>
            </a:r>
            <a:r>
              <a:rPr kumimoji="1" lang="ko-KR" altLang="en-US"/>
              <a:t>사전 정의된 온톨로지 또는 기계 학습을 적용해 공격 패턴에 매핑</a:t>
            </a:r>
            <a:endParaRPr kumimoji="1" lang="en-US" altLang="ko-KR"/>
          </a:p>
          <a:p>
            <a:pPr lvl="2"/>
            <a:r>
              <a:rPr kumimoji="1" lang="en-US" altLang="ko-KR" err="1">
                <a:solidFill>
                  <a:srgbClr val="FF0000"/>
                </a:solidFill>
              </a:rPr>
              <a:t>AttacKG</a:t>
            </a:r>
            <a:endParaRPr kumimoji="1" lang="en-US" altLang="ko-KR">
              <a:solidFill>
                <a:srgbClr val="FF0000"/>
              </a:solidFill>
            </a:endParaRPr>
          </a:p>
          <a:p>
            <a:pPr lvl="3"/>
            <a:r>
              <a:rPr kumimoji="1" lang="ko-KR" altLang="en-US"/>
              <a:t>이전 연구들과 같이 </a:t>
            </a:r>
            <a:r>
              <a:rPr kumimoji="1" lang="en-US" altLang="ko-KR"/>
              <a:t>Report</a:t>
            </a:r>
            <a:r>
              <a:rPr kumimoji="1" lang="ko-KR" altLang="en-US"/>
              <a:t>로부터 </a:t>
            </a:r>
            <a:r>
              <a:rPr kumimoji="1" lang="en-US" altLang="ko-KR"/>
              <a:t>Attack Knowledge</a:t>
            </a:r>
            <a:r>
              <a:rPr kumimoji="1" lang="ko-KR" altLang="en-US" err="1"/>
              <a:t>를</a:t>
            </a:r>
            <a:r>
              <a:rPr kumimoji="1" lang="ko-KR" altLang="en-US"/>
              <a:t> 추출하고</a:t>
            </a:r>
            <a:r>
              <a:rPr kumimoji="1" lang="en-US" altLang="ko-KR"/>
              <a:t>,</a:t>
            </a:r>
            <a:r>
              <a:rPr kumimoji="1" lang="ko-KR" altLang="en-US"/>
              <a:t> 여러 </a:t>
            </a:r>
            <a:r>
              <a:rPr kumimoji="1" lang="en-US" altLang="ko-KR"/>
              <a:t>report</a:t>
            </a:r>
            <a:r>
              <a:rPr kumimoji="1" lang="ko-KR" altLang="en-US"/>
              <a:t>들로부터 </a:t>
            </a:r>
            <a:r>
              <a:rPr kumimoji="1" lang="en-US" altLang="ko-KR"/>
              <a:t>TTP</a:t>
            </a:r>
            <a:r>
              <a:rPr kumimoji="1" lang="ko-KR" altLang="en-US" err="1"/>
              <a:t>를</a:t>
            </a:r>
            <a:r>
              <a:rPr kumimoji="1" lang="ko-KR" altLang="en-US"/>
              <a:t> 식별하고 </a:t>
            </a:r>
            <a:r>
              <a:rPr kumimoji="1" lang="en-US" altLang="ko-KR"/>
              <a:t>TKG</a:t>
            </a:r>
            <a:r>
              <a:rPr kumimoji="1" lang="ko-KR" altLang="en-US" err="1"/>
              <a:t>를</a:t>
            </a:r>
            <a:r>
              <a:rPr kumimoji="1" lang="ko-KR" altLang="en-US"/>
              <a:t> 생성</a:t>
            </a:r>
            <a:endParaRPr kumimoji="1" lang="en-US" altLang="ko-KR"/>
          </a:p>
          <a:p>
            <a:pPr lvl="1"/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060E236-1413-FB61-8982-F684F778E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68928"/>
              </p:ext>
            </p:extLst>
          </p:nvPr>
        </p:nvGraphicFramePr>
        <p:xfrm>
          <a:off x="1617922" y="4051013"/>
          <a:ext cx="5908156" cy="184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6866">
                  <a:extLst>
                    <a:ext uri="{9D8B030D-6E8A-4147-A177-3AD203B41FA5}">
                      <a16:colId xmlns:a16="http://schemas.microsoft.com/office/drawing/2014/main" val="2419975833"/>
                    </a:ext>
                  </a:extLst>
                </a:gridCol>
                <a:gridCol w="850128">
                  <a:extLst>
                    <a:ext uri="{9D8B030D-6E8A-4147-A177-3AD203B41FA5}">
                      <a16:colId xmlns:a16="http://schemas.microsoft.com/office/drawing/2014/main" val="1833569204"/>
                    </a:ext>
                  </a:extLst>
                </a:gridCol>
                <a:gridCol w="1187817">
                  <a:extLst>
                    <a:ext uri="{9D8B030D-6E8A-4147-A177-3AD203B41FA5}">
                      <a16:colId xmlns:a16="http://schemas.microsoft.com/office/drawing/2014/main" val="3478581259"/>
                    </a:ext>
                  </a:extLst>
                </a:gridCol>
                <a:gridCol w="1299176">
                  <a:extLst>
                    <a:ext uri="{9D8B030D-6E8A-4147-A177-3AD203B41FA5}">
                      <a16:colId xmlns:a16="http://schemas.microsoft.com/office/drawing/2014/main" val="2501766979"/>
                    </a:ext>
                  </a:extLst>
                </a:gridCol>
                <a:gridCol w="934169">
                  <a:extLst>
                    <a:ext uri="{9D8B030D-6E8A-4147-A177-3AD203B41FA5}">
                      <a16:colId xmlns:a16="http://schemas.microsoft.com/office/drawing/2014/main" val="2541379417"/>
                    </a:ext>
                  </a:extLst>
                </a:gridCol>
              </a:tblGrid>
              <a:tr h="276821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Automatic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Graph-Structure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Technique-aware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Cross report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5551694"/>
                  </a:ext>
                </a:extLst>
              </a:tr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Poirot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0827272"/>
                  </a:ext>
                </a:extLst>
              </a:tr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iACE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2284898"/>
                  </a:ext>
                </a:extLst>
              </a:tr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Extractor &amp; </a:t>
                      </a:r>
                      <a:r>
                        <a:rPr lang="en-US" altLang="ko-KR" sz="1200" err="1"/>
                        <a:t>ThreatRaptor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225489"/>
                  </a:ext>
                </a:extLst>
              </a:tr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TTPDrill</a:t>
                      </a:r>
                      <a:r>
                        <a:rPr lang="en-US" altLang="ko-KR" sz="1200"/>
                        <a:t> &amp; </a:t>
                      </a:r>
                      <a:r>
                        <a:rPr lang="en-US" altLang="ko-KR" sz="1200" err="1"/>
                        <a:t>reATT</a:t>
                      </a:r>
                      <a:r>
                        <a:rPr lang="en-US" altLang="ko-KR" sz="1200"/>
                        <a:t>, </a:t>
                      </a:r>
                      <a:r>
                        <a:rPr lang="en-US" altLang="ko-KR" sz="1200" err="1"/>
                        <a:t>etc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739950"/>
                  </a:ext>
                </a:extLst>
              </a:tr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err="1"/>
                        <a:t>AttacKG</a:t>
                      </a:r>
                      <a:endParaRPr lang="ko-KR" altLang="en-US" sz="1200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O</a:t>
                      </a:r>
                      <a:endParaRPr lang="ko-KR" altLang="en-US" sz="1200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O</a:t>
                      </a:r>
                      <a:endParaRPr lang="ko-KR" altLang="en-US" sz="1200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O</a:t>
                      </a:r>
                      <a:endParaRPr lang="ko-KR" altLang="en-US" sz="1200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O</a:t>
                      </a:r>
                      <a:endParaRPr lang="ko-KR" altLang="en-US" sz="1200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08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0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r>
              <a:rPr lang="ko-KR" altLang="en-US"/>
              <a:t> 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Motivating Example</a:t>
            </a:r>
          </a:p>
          <a:p>
            <a:pPr lvl="1"/>
            <a:r>
              <a:rPr kumimoji="1" lang="ko-KR" altLang="en-US"/>
              <a:t>아래 그림은 </a:t>
            </a:r>
            <a:r>
              <a:rPr kumimoji="1" lang="en-US" altLang="ko-KR"/>
              <a:t>Frankenstein</a:t>
            </a:r>
            <a:r>
              <a:rPr kumimoji="1" lang="ko-KR" altLang="en-US"/>
              <a:t>의 </a:t>
            </a:r>
            <a:r>
              <a:rPr kumimoji="1" lang="en-US" altLang="ko-KR"/>
              <a:t>APT </a:t>
            </a:r>
            <a:r>
              <a:rPr kumimoji="1" lang="ko-KR" altLang="en-US"/>
              <a:t>공격 캠페인</a:t>
            </a:r>
            <a:endParaRPr kumimoji="1" lang="en-US" altLang="ko-KR"/>
          </a:p>
          <a:p>
            <a:pPr lvl="1"/>
            <a:r>
              <a:rPr kumimoji="1" lang="ko-KR" altLang="en-US" spc="-10"/>
              <a:t>해당 캠페인은</a:t>
            </a:r>
            <a:r>
              <a:rPr kumimoji="1" lang="en-US" altLang="ko-KR" spc="-10"/>
              <a:t> 4</a:t>
            </a:r>
            <a:r>
              <a:rPr kumimoji="1" lang="ko-KR" altLang="en-US" spc="-10"/>
              <a:t>가지 </a:t>
            </a:r>
            <a:r>
              <a:rPr kumimoji="1" lang="en-US" altLang="ko-KR" spc="-10"/>
              <a:t>Attack technique(T1566-Phshing Email, T1204-User Execution, T1203-Exploitation, T1547-Boot </a:t>
            </a:r>
            <a:r>
              <a:rPr kumimoji="1" lang="en-US" altLang="ko-KR" spc="-10" err="1"/>
              <a:t>Autostart</a:t>
            </a:r>
            <a:r>
              <a:rPr kumimoji="1" lang="en-US" altLang="ko-KR" spc="-10"/>
              <a:t>)</a:t>
            </a:r>
            <a:r>
              <a:rPr kumimoji="1" lang="ko-KR" altLang="en-US"/>
              <a:t>로 이루어짐</a:t>
            </a:r>
            <a:endParaRPr kumimoji="1" lang="en-US" altLang="ko-KR"/>
          </a:p>
          <a:p>
            <a:pPr lvl="1"/>
            <a:r>
              <a:rPr kumimoji="1" lang="ko-KR" altLang="en-US"/>
              <a:t>각 기술에는 전술적 공격 목표를 달성하기 위해 여러 </a:t>
            </a:r>
            <a:r>
              <a:rPr kumimoji="1" lang="en-US" altLang="ko-KR"/>
              <a:t>entity</a:t>
            </a:r>
            <a:r>
              <a:rPr kumimoji="1" lang="ko-KR" altLang="en-US"/>
              <a:t> 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가지고 있음</a:t>
            </a:r>
            <a:endParaRPr kumimoji="1" lang="en-US" altLang="ko-KR"/>
          </a:p>
          <a:p>
            <a:pPr lvl="1"/>
            <a:r>
              <a:rPr kumimoji="1" lang="ko-KR" altLang="en-US"/>
              <a:t>공격들은 탐지를 피하기 위해서 적용된 </a:t>
            </a:r>
            <a:r>
              <a:rPr kumimoji="1" lang="en-US" altLang="ko-KR"/>
              <a:t>technique</a:t>
            </a:r>
            <a:r>
              <a:rPr kumimoji="1" lang="ko-KR" altLang="en-US" err="1"/>
              <a:t>를</a:t>
            </a:r>
            <a:r>
              <a:rPr kumimoji="1" lang="ko-KR" altLang="en-US"/>
              <a:t> 다른</a:t>
            </a:r>
            <a:r>
              <a:rPr kumimoji="1" lang="en-US" altLang="ko-KR"/>
              <a:t> technique</a:t>
            </a:r>
            <a:r>
              <a:rPr kumimoji="1" lang="ko-KR" altLang="en-US"/>
              <a:t>로 변형할 수 있음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509B20-9506-8FF2-17F9-AD3A26AE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16" y="2368777"/>
            <a:ext cx="5514567" cy="44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r>
              <a:rPr lang="ko-KR" altLang="en-US"/>
              <a:t> 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Motivating Example</a:t>
            </a:r>
          </a:p>
          <a:p>
            <a:pPr lvl="1">
              <a:buAutoNum type="alphaUcParenR"/>
            </a:pPr>
            <a:r>
              <a:rPr kumimoji="1" lang="ko-KR" altLang="en-US"/>
              <a:t>수동으로 생성된 </a:t>
            </a:r>
            <a:r>
              <a:rPr kumimoji="1" lang="en-US" altLang="ko-KR"/>
              <a:t>Attack graph</a:t>
            </a:r>
          </a:p>
          <a:p>
            <a:pPr lvl="1">
              <a:buAutoNum type="alphaUcParenR"/>
            </a:pPr>
            <a:r>
              <a:rPr kumimoji="1" lang="ko-KR" altLang="en-US"/>
              <a:t>수동으로 정의된 </a:t>
            </a:r>
            <a:r>
              <a:rPr kumimoji="1" lang="en-US" altLang="ko-KR"/>
              <a:t>threat ontology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en-US" altLang="ko-KR" err="1"/>
              <a:t>TTPDrill</a:t>
            </a:r>
            <a:r>
              <a:rPr kumimoji="1" lang="ko-KR" altLang="en-US"/>
              <a:t>로 식별된 </a:t>
            </a:r>
            <a:r>
              <a:rPr kumimoji="1" lang="en-US" altLang="ko-KR"/>
              <a:t>Attack technique</a:t>
            </a:r>
          </a:p>
          <a:p>
            <a:pPr lvl="1">
              <a:buAutoNum type="alphaUcParenR"/>
            </a:pPr>
            <a:r>
              <a:rPr kumimoji="1" lang="en-US" altLang="ko-KR" err="1"/>
              <a:t>ChainSmith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ko-KR" altLang="en-US" err="1"/>
              <a:t>캡쳐한</a:t>
            </a:r>
            <a:r>
              <a:rPr kumimoji="1" lang="ko-KR" altLang="en-US"/>
              <a:t> </a:t>
            </a:r>
            <a:r>
              <a:rPr kumimoji="1" lang="en-US" altLang="ko-KR"/>
              <a:t>IOCs</a:t>
            </a:r>
          </a:p>
          <a:p>
            <a:pPr lvl="1">
              <a:buAutoNum type="alphaUcParenR"/>
            </a:pPr>
            <a:r>
              <a:rPr kumimoji="1" lang="en-US" altLang="ko-KR"/>
              <a:t>EXTRACTOR</a:t>
            </a:r>
            <a:r>
              <a:rPr kumimoji="1" lang="ko-KR" altLang="en-US"/>
              <a:t>에 의해 생성된 </a:t>
            </a:r>
            <a:r>
              <a:rPr kumimoji="1" lang="en-US" altLang="ko-KR"/>
              <a:t>Attack graph</a:t>
            </a:r>
          </a:p>
          <a:p>
            <a:pPr lvl="1">
              <a:buAutoNum type="alphaUcParenR"/>
            </a:pPr>
            <a:r>
              <a:rPr kumimoji="1" lang="ko-KR" altLang="en-US"/>
              <a:t>본 논문에서 제시하는 기법을 통해 추출한 </a:t>
            </a:r>
            <a:r>
              <a:rPr kumimoji="1" lang="en-US" altLang="ko-KR"/>
              <a:t>Attack graph</a:t>
            </a:r>
          </a:p>
          <a:p>
            <a:pPr marL="457200" lvl="1" indent="0">
              <a:buNone/>
            </a:pP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509B20-9506-8FF2-17F9-AD3A26AE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16" y="2368777"/>
            <a:ext cx="5514567" cy="44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Approach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Overview of </a:t>
            </a:r>
            <a:r>
              <a:rPr kumimoji="1" lang="en-US" altLang="ko-KR" err="1"/>
              <a:t>AttacKG</a:t>
            </a:r>
            <a:endParaRPr kumimoji="1" lang="en-US" altLang="ko-KR"/>
          </a:p>
          <a:p>
            <a:pPr lvl="1"/>
            <a:r>
              <a:rPr kumimoji="1" lang="ko-KR" altLang="en-US"/>
              <a:t>다음은 본 논문에서 제시하는 </a:t>
            </a:r>
            <a:r>
              <a:rPr kumimoji="1" lang="en-US" altLang="ko-KR"/>
              <a:t>framework</a:t>
            </a:r>
            <a:r>
              <a:rPr kumimoji="1" lang="ko-KR" altLang="en-US"/>
              <a:t>인 </a:t>
            </a:r>
            <a:r>
              <a:rPr kumimoji="1" lang="en-US" altLang="ko-KR" err="1"/>
              <a:t>AttacKG</a:t>
            </a:r>
            <a:endParaRPr kumimoji="1" lang="en-US" altLang="ko-KR"/>
          </a:p>
          <a:p>
            <a:pPr lvl="1"/>
            <a:r>
              <a:rPr kumimoji="1" lang="en-US" altLang="ko-KR"/>
              <a:t>MITRE ATT&amp;CK</a:t>
            </a:r>
            <a:r>
              <a:rPr kumimoji="1" lang="ko-KR" altLang="en-US"/>
              <a:t>와 같은 </a:t>
            </a:r>
            <a:r>
              <a:rPr kumimoji="1" lang="en-US" altLang="ko-KR"/>
              <a:t>Attack Technique</a:t>
            </a:r>
            <a:r>
              <a:rPr kumimoji="1" lang="ko-KR" altLang="en-US"/>
              <a:t>와 </a:t>
            </a:r>
            <a:r>
              <a:rPr kumimoji="1" lang="en-US" altLang="ko-KR"/>
              <a:t>CTI report</a:t>
            </a:r>
            <a:r>
              <a:rPr kumimoji="1" lang="ko-KR" altLang="en-US" err="1"/>
              <a:t>를</a:t>
            </a:r>
            <a:r>
              <a:rPr kumimoji="1" lang="ko-KR" altLang="en-US"/>
              <a:t> 입력으로 두가지 형태의 </a:t>
            </a:r>
            <a:r>
              <a:rPr kumimoji="1" lang="en-US" altLang="ko-KR"/>
              <a:t>graph</a:t>
            </a:r>
            <a:r>
              <a:rPr kumimoji="1" lang="ko-KR" altLang="en-US" err="1"/>
              <a:t>를</a:t>
            </a:r>
            <a:r>
              <a:rPr kumimoji="1" lang="ko-KR" altLang="en-US"/>
              <a:t> 출력함</a:t>
            </a:r>
          </a:p>
          <a:p>
            <a:pPr lvl="1"/>
            <a:r>
              <a:rPr kumimoji="1" lang="en-US" altLang="ko-KR" err="1"/>
              <a:t>AttacKG</a:t>
            </a:r>
            <a:r>
              <a:rPr kumimoji="1" lang="ko-KR" altLang="en-US"/>
              <a:t>는 다음과 같이 두 </a:t>
            </a:r>
            <a:r>
              <a:rPr kumimoji="1" lang="en-US" altLang="ko-KR"/>
              <a:t>subsystem</a:t>
            </a:r>
            <a:r>
              <a:rPr kumimoji="1" lang="ko-KR" altLang="en-US" err="1"/>
              <a:t>으로</a:t>
            </a:r>
            <a:r>
              <a:rPr kumimoji="1" lang="ko-KR" altLang="en-US"/>
              <a:t> 나뉜다</a:t>
            </a:r>
            <a:endParaRPr kumimoji="1" lang="en-US" altLang="ko-KR"/>
          </a:p>
          <a:p>
            <a:pPr lvl="2"/>
            <a:r>
              <a:rPr kumimoji="1" lang="en-US" altLang="ko-KR"/>
              <a:t>Attack Graph</a:t>
            </a:r>
            <a:r>
              <a:rPr kumimoji="1" lang="ko-KR" altLang="en-US"/>
              <a:t>로부터 </a:t>
            </a:r>
            <a:r>
              <a:rPr kumimoji="1" lang="en-US" altLang="ko-KR"/>
              <a:t>technique</a:t>
            </a:r>
            <a:r>
              <a:rPr kumimoji="1" lang="ko-KR" altLang="en-US"/>
              <a:t> </a:t>
            </a:r>
            <a:r>
              <a:rPr kumimoji="1" lang="en-US" altLang="ko-KR"/>
              <a:t>template</a:t>
            </a:r>
            <a:r>
              <a:rPr kumimoji="1" lang="ko-KR" altLang="en-US"/>
              <a:t> 생성 및 </a:t>
            </a:r>
            <a:r>
              <a:rPr kumimoji="1" lang="en-US" altLang="ko-KR"/>
              <a:t>technique </a:t>
            </a:r>
            <a:r>
              <a:rPr kumimoji="1" lang="ko-KR" altLang="en-US"/>
              <a:t>식별을 위한 </a:t>
            </a:r>
            <a:r>
              <a:rPr kumimoji="1" lang="en-US" altLang="ko-KR"/>
              <a:t>subsystem</a:t>
            </a:r>
          </a:p>
          <a:p>
            <a:pPr lvl="2"/>
            <a:r>
              <a:rPr kumimoji="1" lang="en-US" altLang="ko-KR"/>
              <a:t>CTI report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err="1"/>
              <a:t>파싱해</a:t>
            </a:r>
            <a:r>
              <a:rPr kumimoji="1" lang="ko-KR" altLang="en-US"/>
              <a:t> </a:t>
            </a:r>
            <a:r>
              <a:rPr kumimoji="1" lang="en-US" altLang="ko-KR"/>
              <a:t>Attack Graph</a:t>
            </a:r>
            <a:r>
              <a:rPr kumimoji="1" lang="ko-KR" altLang="en-US" err="1"/>
              <a:t>를</a:t>
            </a:r>
            <a:r>
              <a:rPr kumimoji="1" lang="ko-KR" altLang="en-US"/>
              <a:t> 생성하는 </a:t>
            </a:r>
            <a:r>
              <a:rPr kumimoji="1" lang="en-US" altLang="ko-KR"/>
              <a:t>subsystem</a:t>
            </a:r>
          </a:p>
          <a:p>
            <a:pPr lvl="1"/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525E4E-A1A8-7C26-643F-8B465243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" y="2589677"/>
            <a:ext cx="8708203" cy="3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4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Overview if </a:t>
            </a:r>
            <a:r>
              <a:rPr lang="en-US" altLang="ko-KR" err="1"/>
              <a:t>AttacKG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Extract Attack Graphs from CTI Reports</a:t>
            </a:r>
          </a:p>
          <a:p>
            <a:pPr lvl="1"/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</a:t>
            </a:r>
            <a:r>
              <a:rPr kumimoji="1" lang="ko-KR" altLang="en-US"/>
              <a:t>로부터 </a:t>
            </a:r>
            <a:r>
              <a:rPr kumimoji="1" lang="en-US" altLang="ko-KR"/>
              <a:t>Attack Graph</a:t>
            </a:r>
            <a:r>
              <a:rPr kumimoji="1" lang="ko-KR" altLang="en-US"/>
              <a:t>의 정확한 추출을 위해 </a:t>
            </a:r>
            <a:r>
              <a:rPr kumimoji="1" lang="en-US" altLang="ko-KR"/>
              <a:t>5</a:t>
            </a:r>
            <a:r>
              <a:rPr kumimoji="1" lang="ko-KR" altLang="en-US"/>
              <a:t>단계로 나누어 파싱 수행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CEA5821-E941-5390-F8D2-0CC99A48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" y="2589677"/>
            <a:ext cx="8708203" cy="3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5FB96-CCE3-7C2E-6DCB-C8483E735447}"/>
              </a:ext>
            </a:extLst>
          </p:cNvPr>
          <p:cNvSpPr/>
          <p:nvPr/>
        </p:nvSpPr>
        <p:spPr>
          <a:xfrm>
            <a:off x="1737361" y="2527069"/>
            <a:ext cx="1911926" cy="3672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85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Overview if </a:t>
            </a:r>
            <a:r>
              <a:rPr lang="en-US" altLang="ko-KR" err="1"/>
              <a:t>AttacKG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Identify Attack Technique with Template</a:t>
            </a:r>
          </a:p>
          <a:p>
            <a:pPr lvl="1"/>
            <a:r>
              <a:rPr kumimoji="1" lang="en-US" altLang="ko-KR"/>
              <a:t>Technique template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MITRE</a:t>
            </a:r>
            <a:r>
              <a:rPr kumimoji="1" lang="ko-KR" altLang="en-US"/>
              <a:t>에서 수집한 </a:t>
            </a:r>
            <a:r>
              <a:rPr kumimoji="1" lang="en-US" altLang="ko-KR"/>
              <a:t>technique example</a:t>
            </a:r>
            <a:r>
              <a:rPr kumimoji="1" lang="ko-KR" altLang="en-US"/>
              <a:t>에서 추출한 </a:t>
            </a:r>
            <a:r>
              <a:rPr kumimoji="1" lang="en-US" altLang="ko-KR"/>
              <a:t>Single-technique attack graph</a:t>
            </a:r>
            <a:r>
              <a:rPr kumimoji="1" lang="ko-KR" altLang="en-US"/>
              <a:t>로 </a:t>
            </a:r>
            <a:r>
              <a:rPr kumimoji="1" lang="en-US" altLang="ko-KR" err="1"/>
              <a:t>initalize</a:t>
            </a:r>
            <a:endParaRPr kumimoji="1" lang="en-US" altLang="ko-KR"/>
          </a:p>
          <a:p>
            <a:pPr lvl="1"/>
            <a:r>
              <a:rPr kumimoji="1" lang="en-US" altLang="ko-KR"/>
              <a:t>Initialized template</a:t>
            </a:r>
            <a:r>
              <a:rPr kumimoji="1" lang="ko-KR" altLang="en-US"/>
              <a:t>에서 추출된 다중 기술 그래프에서 </a:t>
            </a:r>
            <a:r>
              <a:rPr kumimoji="1" lang="en-US" altLang="ko-KR"/>
              <a:t>CTI </a:t>
            </a:r>
            <a:r>
              <a:rPr kumimoji="1" lang="ko-KR" altLang="en-US"/>
              <a:t>보고서의 공격 기술을 식별하기 위해 </a:t>
            </a:r>
            <a:r>
              <a:rPr kumimoji="1" lang="en-US" altLang="ko-KR"/>
              <a:t>attack graph align</a:t>
            </a:r>
            <a:r>
              <a:rPr kumimoji="1" lang="ko-KR" altLang="en-US"/>
              <a:t> 알고리즘을 수행</a:t>
            </a:r>
            <a:endParaRPr kumimoji="1" lang="en-US" altLang="ko-KR"/>
          </a:p>
          <a:p>
            <a:pPr lvl="1"/>
            <a:r>
              <a:rPr kumimoji="1" lang="en-US" altLang="ko-KR"/>
              <a:t>Template</a:t>
            </a:r>
            <a:r>
              <a:rPr kumimoji="1" lang="ko-KR" altLang="en-US"/>
              <a:t>의 </a:t>
            </a:r>
            <a:r>
              <a:rPr kumimoji="1" lang="en-US" altLang="ko-KR"/>
              <a:t>Attack Intelligence</a:t>
            </a:r>
            <a:r>
              <a:rPr kumimoji="1" lang="ko-KR" altLang="en-US"/>
              <a:t>로 </a:t>
            </a:r>
            <a:r>
              <a:rPr kumimoji="1" lang="en-US" altLang="ko-KR"/>
              <a:t>Attack Graph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Technique Knowledge Graph(</a:t>
            </a:r>
            <a:r>
              <a:rPr kumimoji="1" lang="en" altLang="ko-KR"/>
              <a:t>TKG)</a:t>
            </a:r>
            <a:r>
              <a:rPr kumimoji="1" lang="ko-KR" altLang="en-US"/>
              <a:t>로 강화하고 </a:t>
            </a:r>
            <a:r>
              <a:rPr kumimoji="1" lang="en" altLang="ko-KR"/>
              <a:t>CTI </a:t>
            </a:r>
            <a:r>
              <a:rPr kumimoji="1" lang="ko-KR" altLang="en-US"/>
              <a:t>보고서의 </a:t>
            </a:r>
            <a:r>
              <a:rPr kumimoji="1" lang="en-US" altLang="ko-KR"/>
              <a:t>intelligence</a:t>
            </a:r>
            <a:r>
              <a:rPr kumimoji="1" lang="ko-KR" altLang="en-US" err="1"/>
              <a:t>를</a:t>
            </a:r>
            <a:r>
              <a:rPr kumimoji="1" lang="ko-KR" altLang="en-US"/>
              <a:t> 통해 </a:t>
            </a:r>
            <a:r>
              <a:rPr kumimoji="1" lang="en-US" altLang="ko-KR"/>
              <a:t>Technical Template</a:t>
            </a:r>
            <a:r>
              <a:rPr kumimoji="1" lang="ko-KR" altLang="en-US"/>
              <a:t>을 업데이트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FA4C9E2-1056-B22D-1738-A939DC33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" y="2589677"/>
            <a:ext cx="8708203" cy="3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4B49A7-9877-11C6-DDEF-E197F3B0F3BA}"/>
              </a:ext>
            </a:extLst>
          </p:cNvPr>
          <p:cNvSpPr/>
          <p:nvPr/>
        </p:nvSpPr>
        <p:spPr>
          <a:xfrm>
            <a:off x="3718925" y="2589677"/>
            <a:ext cx="3496522" cy="3610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03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Overview if </a:t>
            </a:r>
            <a:r>
              <a:rPr lang="en-US" altLang="ko-KR" err="1"/>
              <a:t>AttacKG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Output</a:t>
            </a:r>
          </a:p>
          <a:p>
            <a:pPr lvl="1">
              <a:buAutoNum type="arabicParenBoth"/>
            </a:pPr>
            <a:r>
              <a:rPr kumimoji="1" lang="en-US" altLang="ko-KR"/>
              <a:t>Technique level</a:t>
            </a:r>
            <a:r>
              <a:rPr kumimoji="1" lang="ko-KR" altLang="en-US"/>
              <a:t>에서 </a:t>
            </a:r>
            <a:r>
              <a:rPr kumimoji="1" lang="en-US" altLang="ko-KR"/>
              <a:t>CTI report</a:t>
            </a:r>
            <a:r>
              <a:rPr kumimoji="1" lang="ko-KR" altLang="en-US"/>
              <a:t>의 </a:t>
            </a:r>
            <a:r>
              <a:rPr kumimoji="1" lang="en-US" altLang="ko-KR"/>
              <a:t>Attack Knowledge</a:t>
            </a:r>
            <a:r>
              <a:rPr kumimoji="1" lang="ko-KR" altLang="en-US" err="1"/>
              <a:t>를</a:t>
            </a:r>
            <a:r>
              <a:rPr kumimoji="1" lang="ko-KR" altLang="en-US"/>
              <a:t> 수집하고 집계하는 </a:t>
            </a:r>
            <a:r>
              <a:rPr kumimoji="1" lang="en-US" altLang="ko-KR"/>
              <a:t>Technique template</a:t>
            </a:r>
          </a:p>
          <a:p>
            <a:pPr lvl="1">
              <a:buAutoNum type="arabicParenBoth"/>
            </a:pPr>
            <a:r>
              <a:rPr kumimoji="1" lang="en-US" altLang="ko-KR"/>
              <a:t> CTI </a:t>
            </a:r>
            <a:r>
              <a:rPr kumimoji="1" lang="ko-KR" altLang="en-US"/>
              <a:t>보고서의 공격 체인을 요약한 </a:t>
            </a:r>
            <a:r>
              <a:rPr kumimoji="1" lang="en-US" altLang="ko-KR"/>
              <a:t>TKG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D91B63-A258-D735-F4AB-489D1B55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" y="2589677"/>
            <a:ext cx="8708203" cy="3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4B49A7-9877-11C6-DDEF-E197F3B0F3BA}"/>
              </a:ext>
            </a:extLst>
          </p:cNvPr>
          <p:cNvSpPr/>
          <p:nvPr/>
        </p:nvSpPr>
        <p:spPr>
          <a:xfrm>
            <a:off x="7256319" y="2589677"/>
            <a:ext cx="1784394" cy="3610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709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3.2</a:t>
            </a:r>
            <a:r>
              <a:rPr lang="ko-KR" altLang="en-US"/>
              <a:t> </a:t>
            </a:r>
            <a:r>
              <a:rPr lang="en-US" altLang="ko-KR"/>
              <a:t>CTI Reports Parser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 Parser</a:t>
            </a:r>
            <a:r>
              <a:rPr kumimoji="1" lang="ko-KR" altLang="en-US"/>
              <a:t>에서는 자연어로 작성된 </a:t>
            </a:r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</a:t>
            </a:r>
            <a:r>
              <a:rPr kumimoji="1" lang="ko-KR" altLang="en-US"/>
              <a:t>로부터 공격 행동을 추출하기 위해 다음 </a:t>
            </a:r>
            <a:r>
              <a:rPr kumimoji="1" lang="en-US" altLang="ko-KR"/>
              <a:t>4</a:t>
            </a:r>
            <a:r>
              <a:rPr kumimoji="1" lang="ko-KR" altLang="en-US"/>
              <a:t>개의 목표를 설정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[C1] Domain-specific terms identification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기존 자연어처리 모델로 처리하기 힘든 특수문자를 포함한 문자열이나 </a:t>
            </a:r>
            <a:r>
              <a:rPr kumimoji="1" lang="en-US" altLang="ko-KR" err="1"/>
              <a:t>IoCs</a:t>
            </a:r>
            <a:r>
              <a:rPr kumimoji="1" lang="en-US" altLang="ko-KR"/>
              <a:t>, Family </a:t>
            </a:r>
            <a:r>
              <a:rPr kumimoji="1" lang="ko-KR" altLang="en-US"/>
              <a:t>등을 식별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[C2] Attack entity and dependency extraction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</a:t>
            </a:r>
            <a:r>
              <a:rPr kumimoji="1" lang="en-US" altLang="ko-KR"/>
              <a:t>CTI report</a:t>
            </a:r>
            <a:r>
              <a:rPr kumimoji="1" lang="ko-KR" altLang="en-US"/>
              <a:t>의 공격에 대해 요약된 </a:t>
            </a:r>
            <a:r>
              <a:rPr kumimoji="1" lang="en-US" altLang="ko-KR"/>
              <a:t>entity</a:t>
            </a:r>
            <a:r>
              <a:rPr kumimoji="1" lang="ko-KR" altLang="en-US"/>
              <a:t>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추출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[C3] Co-reference resolution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</a:t>
            </a:r>
            <a:r>
              <a:rPr kumimoji="1" lang="en-US" altLang="ko-KR"/>
              <a:t>“it”, “this”</a:t>
            </a:r>
            <a:r>
              <a:rPr kumimoji="1" lang="ko-KR" altLang="en-US"/>
              <a:t>와 같이 </a:t>
            </a:r>
            <a:r>
              <a:rPr kumimoji="1" lang="en-US" altLang="ko-KR"/>
              <a:t>CTI report</a:t>
            </a:r>
            <a:r>
              <a:rPr kumimoji="1" lang="ko-KR" altLang="en-US"/>
              <a:t>에</a:t>
            </a:r>
            <a:r>
              <a:rPr kumimoji="1" lang="en-US" altLang="ko-KR"/>
              <a:t> </a:t>
            </a:r>
            <a:r>
              <a:rPr kumimoji="1" lang="ko-KR" altLang="en-US"/>
              <a:t>사용된 대명사의 처리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[C4] Attack graph construction and simplification</a:t>
            </a:r>
          </a:p>
          <a:p>
            <a:pPr marL="457200" lvl="1" indent="0">
              <a:buNone/>
            </a:pPr>
            <a:r>
              <a:rPr kumimoji="1" lang="en-US" altLang="ko-KR"/>
              <a:t>	- </a:t>
            </a:r>
            <a:r>
              <a:rPr kumimoji="1" lang="ko-KR" altLang="en-US"/>
              <a:t>자연어처리모델을 통해 생성된 </a:t>
            </a:r>
            <a:r>
              <a:rPr kumimoji="1" lang="en-US" altLang="ko-KR"/>
              <a:t>attack </a:t>
            </a:r>
            <a:r>
              <a:rPr kumimoji="1" lang="en-US" altLang="ko-KR" err="1"/>
              <a:t>senario</a:t>
            </a:r>
            <a:r>
              <a:rPr kumimoji="1" lang="ko-KR" altLang="en-US"/>
              <a:t>는 불완전하기 때문에 </a:t>
            </a:r>
            <a:r>
              <a:rPr kumimoji="1" lang="en-US" altLang="ko-KR"/>
              <a:t>Domain knowledge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en-US" altLang="ko-KR"/>
              <a:t>graph</a:t>
            </a:r>
            <a:r>
              <a:rPr kumimoji="1" lang="ko-KR" altLang="en-US" err="1"/>
              <a:t>를</a:t>
            </a:r>
            <a:r>
              <a:rPr kumimoji="1" lang="ko-KR" altLang="en-US"/>
              <a:t> 단순화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pPr lvl="2"/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7A76A6F-F098-763D-F597-B03A36E9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7050"/>
            <a:ext cx="9144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4B49A7-9877-11C6-DDEF-E197F3B0F3BA}"/>
              </a:ext>
            </a:extLst>
          </p:cNvPr>
          <p:cNvSpPr/>
          <p:nvPr/>
        </p:nvSpPr>
        <p:spPr>
          <a:xfrm>
            <a:off x="1562793" y="3067050"/>
            <a:ext cx="1978429" cy="3767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37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3.2</a:t>
            </a:r>
            <a:r>
              <a:rPr lang="ko-KR" altLang="en-US"/>
              <a:t> </a:t>
            </a:r>
            <a:r>
              <a:rPr lang="en-US" altLang="ko-KR"/>
              <a:t>CTI Reports Parser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 Parser</a:t>
            </a:r>
            <a:r>
              <a:rPr kumimoji="1" lang="ko-KR" altLang="en-US"/>
              <a:t>에서는 자연어로 작성된 </a:t>
            </a:r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</a:t>
            </a:r>
            <a:r>
              <a:rPr kumimoji="1" lang="ko-KR" altLang="en-US"/>
              <a:t>로부터 공격 행동을 추출하기 위해 다음 </a:t>
            </a:r>
            <a:r>
              <a:rPr kumimoji="1" lang="en-US" altLang="ko-KR"/>
              <a:t>4</a:t>
            </a:r>
            <a:r>
              <a:rPr kumimoji="1" lang="ko-KR" altLang="en-US"/>
              <a:t>개의 목표를 설정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[C1] Domain-specific terms identification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기존 자연어처리 모델로 처리하기 힘든 특수문자를 포함한 문자열이나 </a:t>
            </a:r>
            <a:r>
              <a:rPr kumimoji="1" lang="en-US" altLang="ko-KR" err="1"/>
              <a:t>IoCs</a:t>
            </a:r>
            <a:r>
              <a:rPr kumimoji="1" lang="en-US" altLang="ko-KR"/>
              <a:t>, Family </a:t>
            </a:r>
            <a:r>
              <a:rPr kumimoji="1" lang="ko-KR" altLang="en-US"/>
              <a:t>등을 식별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[C2] Attack entity and dependency extraction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</a:t>
            </a:r>
            <a:r>
              <a:rPr kumimoji="1" lang="en-US" altLang="ko-KR"/>
              <a:t>CTI report</a:t>
            </a:r>
            <a:r>
              <a:rPr kumimoji="1" lang="ko-KR" altLang="en-US"/>
              <a:t>의 공격에 대해 요약된 </a:t>
            </a:r>
            <a:r>
              <a:rPr kumimoji="1" lang="en-US" altLang="ko-KR"/>
              <a:t>entity</a:t>
            </a:r>
            <a:r>
              <a:rPr kumimoji="1" lang="ko-KR" altLang="en-US"/>
              <a:t>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추출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[C3] Co-reference resolution</a:t>
            </a:r>
          </a:p>
          <a:p>
            <a:pPr marL="457200" lvl="1" indent="0">
              <a:buNone/>
            </a:pPr>
            <a:r>
              <a:rPr kumimoji="1" lang="en-US" altLang="ko-KR"/>
              <a:t>	-</a:t>
            </a:r>
            <a:r>
              <a:rPr kumimoji="1" lang="ko-KR" altLang="en-US"/>
              <a:t> </a:t>
            </a:r>
            <a:r>
              <a:rPr kumimoji="1" lang="en-US" altLang="ko-KR"/>
              <a:t>“it”, “this”</a:t>
            </a:r>
            <a:r>
              <a:rPr kumimoji="1" lang="ko-KR" altLang="en-US"/>
              <a:t>와 같이 </a:t>
            </a:r>
            <a:r>
              <a:rPr kumimoji="1" lang="en-US" altLang="ko-KR"/>
              <a:t>CTI report</a:t>
            </a:r>
            <a:r>
              <a:rPr kumimoji="1" lang="ko-KR" altLang="en-US"/>
              <a:t>에</a:t>
            </a:r>
            <a:r>
              <a:rPr kumimoji="1" lang="en-US" altLang="ko-KR"/>
              <a:t> </a:t>
            </a:r>
            <a:r>
              <a:rPr kumimoji="1" lang="ko-KR" altLang="en-US"/>
              <a:t>사용된 대명사의 처리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[C4] Attack graph construction and simplification</a:t>
            </a:r>
          </a:p>
          <a:p>
            <a:pPr marL="457200" lvl="1" indent="0">
              <a:buNone/>
            </a:pPr>
            <a:r>
              <a:rPr kumimoji="1" lang="en-US" altLang="ko-KR"/>
              <a:t>	- </a:t>
            </a:r>
            <a:r>
              <a:rPr kumimoji="1" lang="ko-KR" altLang="en-US"/>
              <a:t>자연어처리모델을 통해 생성된 </a:t>
            </a:r>
            <a:r>
              <a:rPr kumimoji="1" lang="en-US" altLang="ko-KR"/>
              <a:t>attack </a:t>
            </a:r>
            <a:r>
              <a:rPr kumimoji="1" lang="en-US" altLang="ko-KR" err="1"/>
              <a:t>senario</a:t>
            </a:r>
            <a:r>
              <a:rPr kumimoji="1" lang="ko-KR" altLang="en-US"/>
              <a:t>는 불완전하기 때문에 </a:t>
            </a:r>
            <a:r>
              <a:rPr kumimoji="1" lang="en-US" altLang="ko-KR"/>
              <a:t>Domain knowledge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en-US" altLang="ko-KR"/>
              <a:t>graph</a:t>
            </a:r>
            <a:r>
              <a:rPr kumimoji="1" lang="ko-KR" altLang="en-US" err="1"/>
              <a:t>를</a:t>
            </a:r>
            <a:r>
              <a:rPr kumimoji="1" lang="ko-KR" altLang="en-US"/>
              <a:t> 단순화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en-US" altLang="ko-KR"/>
              <a:t>Extract Attack Graph</a:t>
            </a:r>
            <a:r>
              <a:rPr kumimoji="1" lang="ko-KR" altLang="en-US"/>
              <a:t>의 각 단계는 위 </a:t>
            </a:r>
            <a:r>
              <a:rPr kumimoji="1" lang="en-US" altLang="ko-KR"/>
              <a:t>4</a:t>
            </a:r>
            <a:r>
              <a:rPr kumimoji="1" lang="ko-KR" altLang="en-US"/>
              <a:t>개의 목표를 해결하기 위해 설계됨</a:t>
            </a:r>
            <a:endParaRPr kumimoji="1" lang="en-US" altLang="ko-KR"/>
          </a:p>
          <a:p>
            <a:pPr lvl="1"/>
            <a:r>
              <a:rPr kumimoji="1" lang="en-US" altLang="ko-KR"/>
              <a:t>IoC Recognition and Protection with Regex [C1]</a:t>
            </a:r>
          </a:p>
          <a:p>
            <a:pPr lvl="2"/>
            <a:r>
              <a:rPr kumimoji="1" lang="en-US" altLang="ko-KR"/>
              <a:t>“CVE-2017-21880”, “/</a:t>
            </a:r>
            <a:r>
              <a:rPr kumimoji="1" lang="en-US" altLang="ko-KR" err="1"/>
              <a:t>etc</a:t>
            </a:r>
            <a:r>
              <a:rPr kumimoji="1" lang="en-US" altLang="ko-KR"/>
              <a:t>/passwd”</a:t>
            </a:r>
            <a:r>
              <a:rPr kumimoji="1" lang="ko-KR" altLang="en-US"/>
              <a:t>와 같이 특수한 구조와 의미를 가지는 </a:t>
            </a:r>
            <a:r>
              <a:rPr kumimoji="1" lang="en-US" altLang="ko-KR"/>
              <a:t>IoC</a:t>
            </a:r>
            <a:r>
              <a:rPr kumimoji="1" lang="ko-KR" altLang="en-US"/>
              <a:t>들이 자연어처리 모델의 작업에 영향을 미치지 않도록 정규화를 수행하거나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entity</a:t>
            </a:r>
            <a:r>
              <a:rPr kumimoji="1" lang="ko-KR" altLang="en-US"/>
              <a:t> 유형에 따라 일반적으로 사용되는 단어로 수정</a:t>
            </a:r>
            <a:endParaRPr kumimoji="1" lang="en-US" altLang="ko-KR"/>
          </a:p>
          <a:p>
            <a:pPr lvl="1"/>
            <a:r>
              <a:rPr kumimoji="1" lang="en-US" altLang="ko-KR"/>
              <a:t>Attack Entity and Dependency Extraction [C2, C3]</a:t>
            </a:r>
          </a:p>
          <a:p>
            <a:pPr lvl="2"/>
            <a:r>
              <a:rPr kumimoji="1" lang="ko-KR" altLang="en-US" spc="-20"/>
              <a:t>해당 단계에서는 공격에 사용되는 </a:t>
            </a:r>
            <a:r>
              <a:rPr kumimoji="1" lang="en-US" altLang="ko-KR" spc="-20"/>
              <a:t>entity</a:t>
            </a:r>
            <a:r>
              <a:rPr kumimoji="1" lang="ko-KR" altLang="en-US" spc="-20"/>
              <a:t>들을 </a:t>
            </a:r>
            <a:r>
              <a:rPr kumimoji="1" lang="en-US" altLang="ko-KR" spc="-20"/>
              <a:t>6</a:t>
            </a:r>
            <a:r>
              <a:rPr kumimoji="1" lang="ko-KR" altLang="en-US" spc="-20"/>
              <a:t>가지로 </a:t>
            </a:r>
            <a:r>
              <a:rPr kumimoji="1" lang="en-US" altLang="ko-KR" spc="-20"/>
              <a:t>(Actor, Executable, File, Network Connection, Registry, Others)</a:t>
            </a:r>
            <a:r>
              <a:rPr kumimoji="1" lang="ko-KR" altLang="en-US" spc="-20"/>
              <a:t>로 분류하여 식별</a:t>
            </a:r>
            <a:endParaRPr kumimoji="1" lang="en-US" altLang="ko-KR" spc="-20"/>
          </a:p>
          <a:p>
            <a:pPr lvl="2"/>
            <a:r>
              <a:rPr kumimoji="1" lang="ko-KR" altLang="en-US" spc="-30"/>
              <a:t>이미 학습된 </a:t>
            </a:r>
            <a:r>
              <a:rPr kumimoji="1" lang="en-US" altLang="ko-KR" spc="-30"/>
              <a:t>Named Entity Recognition (NER)</a:t>
            </a:r>
            <a:r>
              <a:rPr kumimoji="1" lang="ko-KR" altLang="en-US" spc="-30"/>
              <a:t>모델에 </a:t>
            </a:r>
            <a:r>
              <a:rPr kumimoji="1" lang="en-US" altLang="ko-KR" spc="-30"/>
              <a:t>Technique </a:t>
            </a:r>
            <a:r>
              <a:rPr kumimoji="1" lang="en-US" altLang="ko-KR" spc="-30" err="1"/>
              <a:t>exmple</a:t>
            </a:r>
            <a:r>
              <a:rPr kumimoji="1" lang="ko-KR" altLang="en-US" spc="-30"/>
              <a:t>들을 추가적으로 학습시켜 </a:t>
            </a:r>
            <a:r>
              <a:rPr kumimoji="1" lang="en-US" altLang="ko-KR" spc="-30"/>
              <a:t>entity</a:t>
            </a:r>
            <a:r>
              <a:rPr kumimoji="1" lang="ko-KR" altLang="en-US" spc="-30"/>
              <a:t> 식별 및 문장 </a:t>
            </a:r>
            <a:r>
              <a:rPr kumimoji="1" lang="en-US" altLang="ko-KR" spc="-30"/>
              <a:t>Dependency tree</a:t>
            </a:r>
            <a:r>
              <a:rPr kumimoji="1" lang="ko-KR" altLang="en-US" spc="-30"/>
              <a:t> 생성</a:t>
            </a:r>
            <a:endParaRPr kumimoji="1" lang="en-US" altLang="ko-KR" spc="-30"/>
          </a:p>
          <a:p>
            <a:pPr lvl="2"/>
            <a:r>
              <a:rPr kumimoji="1" lang="ko-KR" altLang="en-US"/>
              <a:t>문장사이의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이용해 각</a:t>
            </a:r>
            <a:r>
              <a:rPr kumimoji="1" lang="en-US" altLang="ko-KR"/>
              <a:t> entity</a:t>
            </a:r>
            <a:r>
              <a:rPr kumimoji="1" lang="ko-KR" altLang="en-US"/>
              <a:t>간</a:t>
            </a:r>
            <a:r>
              <a:rPr kumimoji="1" lang="en-US" altLang="ko-KR"/>
              <a:t> dependency</a:t>
            </a:r>
            <a:r>
              <a:rPr kumimoji="1" lang="ko-KR" altLang="en-US"/>
              <a:t> 설정</a:t>
            </a:r>
            <a:endParaRPr kumimoji="1" lang="en-US" altLang="ko-KR"/>
          </a:p>
          <a:p>
            <a:pPr lvl="1"/>
            <a:r>
              <a:rPr kumimoji="1" lang="en-US" altLang="ko-KR"/>
              <a:t>Attack Graph Generation and Simplification [C3, C4]</a:t>
            </a:r>
          </a:p>
          <a:p>
            <a:pPr lvl="2"/>
            <a:r>
              <a:rPr kumimoji="1" lang="ko-KR" altLang="en-US"/>
              <a:t>추출된 </a:t>
            </a:r>
            <a:r>
              <a:rPr kumimoji="1" lang="en-US" altLang="ko-KR"/>
              <a:t>entity</a:t>
            </a:r>
            <a:r>
              <a:rPr kumimoji="1" lang="ko-KR" altLang="en-US"/>
              <a:t>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en-US" altLang="ko-KR"/>
              <a:t>entity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node</a:t>
            </a:r>
            <a:r>
              <a:rPr kumimoji="1" lang="ko-KR" altLang="en-US"/>
              <a:t>로 가지고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edge</a:t>
            </a:r>
            <a:r>
              <a:rPr kumimoji="1" lang="ko-KR" altLang="en-US"/>
              <a:t>로 표현하는 </a:t>
            </a:r>
            <a:r>
              <a:rPr kumimoji="1" lang="en-US" altLang="ko-KR"/>
              <a:t>Attack graph</a:t>
            </a:r>
            <a:r>
              <a:rPr kumimoji="1" lang="ko-KR" altLang="en-US"/>
              <a:t> 생성</a:t>
            </a:r>
            <a:endParaRPr kumimoji="1" lang="en-US" altLang="ko-KR"/>
          </a:p>
          <a:p>
            <a:pPr lvl="2"/>
            <a:r>
              <a:rPr kumimoji="1" lang="ko-KR" altLang="en-US"/>
              <a:t>문장 간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이용해 </a:t>
            </a:r>
            <a:r>
              <a:rPr kumimoji="1" lang="en-US" altLang="ko-KR"/>
              <a:t>co-reference node</a:t>
            </a:r>
            <a:r>
              <a:rPr kumimoji="1" lang="ko-KR" altLang="en-US"/>
              <a:t>들을</a:t>
            </a:r>
            <a:r>
              <a:rPr kumimoji="1" lang="en-US" altLang="ko-KR"/>
              <a:t> </a:t>
            </a:r>
            <a:r>
              <a:rPr kumimoji="1" lang="ko-KR" altLang="en-US"/>
              <a:t>합치는 과정을 통해 </a:t>
            </a:r>
            <a:r>
              <a:rPr kumimoji="1" lang="en-US" altLang="ko-KR"/>
              <a:t>Simplification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lvl="3"/>
            <a:r>
              <a:rPr kumimoji="1" lang="ko-KR" altLang="en-US"/>
              <a:t>이 때 </a:t>
            </a:r>
            <a:r>
              <a:rPr kumimoji="1" lang="en-US" altLang="ko-KR"/>
              <a:t>co-reference node</a:t>
            </a:r>
            <a:r>
              <a:rPr kumimoji="1" lang="ko-KR" altLang="en-US"/>
              <a:t>인지 판별하기위해</a:t>
            </a:r>
            <a:r>
              <a:rPr kumimoji="1" lang="en-US" altLang="ko-KR"/>
              <a:t> node-level alignment score</a:t>
            </a:r>
            <a:r>
              <a:rPr kumimoji="1" lang="ko-KR" altLang="en-US" err="1"/>
              <a:t>를</a:t>
            </a:r>
            <a:r>
              <a:rPr kumimoji="1" lang="ko-KR" altLang="en-US"/>
              <a:t> 이용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5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Technique template</a:t>
            </a:r>
            <a:r>
              <a:rPr kumimoji="1" lang="ko-KR" altLang="en-US"/>
              <a:t>을 사용한 </a:t>
            </a:r>
            <a:r>
              <a:rPr kumimoji="1" lang="en-US" altLang="ko-KR"/>
              <a:t>Attack graph</a:t>
            </a:r>
            <a:r>
              <a:rPr kumimoji="1" lang="ko-KR" altLang="en-US"/>
              <a:t>에서 </a:t>
            </a:r>
            <a:r>
              <a:rPr kumimoji="1" lang="en" altLang="ko-KR"/>
              <a:t>technique identification</a:t>
            </a:r>
            <a:r>
              <a:rPr kumimoji="1" lang="ko-KR" altLang="en-US"/>
              <a:t>을 위해</a:t>
            </a:r>
            <a:r>
              <a:rPr kumimoji="1" lang="en-US" altLang="ko-KR"/>
              <a:t> Graph Alignment </a:t>
            </a:r>
            <a:r>
              <a:rPr kumimoji="1" lang="ko-KR" altLang="en-US"/>
              <a:t>알고리즘을 설계</a:t>
            </a:r>
            <a:endParaRPr kumimoji="1" lang="en-US" altLang="ko-KR"/>
          </a:p>
          <a:p>
            <a:r>
              <a:rPr kumimoji="1" lang="ko-KR" altLang="en-US"/>
              <a:t>본 절에서는 </a:t>
            </a:r>
            <a:r>
              <a:rPr kumimoji="1" lang="en-US" altLang="ko-KR"/>
              <a:t>Alignment </a:t>
            </a:r>
            <a:r>
              <a:rPr kumimoji="1" lang="ko-KR" altLang="en-US"/>
              <a:t>결과를 통해 </a:t>
            </a:r>
            <a:r>
              <a:rPr kumimoji="1" lang="en-US" altLang="ko-KR"/>
              <a:t>Technique template</a:t>
            </a:r>
            <a:r>
              <a:rPr kumimoji="1" lang="ko-KR" altLang="en-US" err="1"/>
              <a:t>를</a:t>
            </a:r>
            <a:r>
              <a:rPr kumimoji="1" lang="ko-KR" altLang="en-US"/>
              <a:t> 초기화하고 업데이트하는 방법을 다음 </a:t>
            </a:r>
            <a:r>
              <a:rPr kumimoji="1" lang="en-US" altLang="ko-KR"/>
              <a:t>3</a:t>
            </a:r>
            <a:r>
              <a:rPr kumimoji="1" lang="ko-KR" altLang="en-US"/>
              <a:t>단계로 설계</a:t>
            </a:r>
            <a:endParaRPr kumimoji="1" lang="en-US" altLang="ko-KR"/>
          </a:p>
          <a:p>
            <a:pPr lvl="1"/>
            <a:r>
              <a:rPr kumimoji="1" lang="en-US" altLang="ko-KR"/>
              <a:t>Design of Technique Templates</a:t>
            </a:r>
          </a:p>
          <a:p>
            <a:pPr lvl="1"/>
            <a:r>
              <a:rPr kumimoji="1" lang="en-US" altLang="ko-KR"/>
              <a:t>Graph Alignment for Technique Identification and Technique Knowledge Graph Construction</a:t>
            </a:r>
          </a:p>
          <a:p>
            <a:pPr lvl="1"/>
            <a:r>
              <a:rPr kumimoji="1" lang="en-US" altLang="ko-KR"/>
              <a:t>Initialization and Updating of Technique Templates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851A35E-8841-E71C-F1C9-89F272E5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7050"/>
            <a:ext cx="9144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CB3585-A7D4-126F-E71D-9FAE301E712C}"/>
              </a:ext>
            </a:extLst>
          </p:cNvPr>
          <p:cNvSpPr/>
          <p:nvPr/>
        </p:nvSpPr>
        <p:spPr>
          <a:xfrm>
            <a:off x="3631459" y="3067050"/>
            <a:ext cx="3650490" cy="3790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68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7CF907-350B-4733-8ED2-3AB0A3E3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8865385-EDC5-4410-A9D4-CC6649AD362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B10E23-4D02-4937-9064-C099A764E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777" y="202932"/>
            <a:ext cx="7922450" cy="458844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목차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0B0359D-A9F7-4AC0-8722-4F836B31F0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2271" y="976478"/>
            <a:ext cx="6859462" cy="5201799"/>
          </a:xfrm>
        </p:spPr>
        <p:txBody>
          <a:bodyPr>
            <a:normAutofit/>
          </a:bodyPr>
          <a:lstStyle/>
          <a:p>
            <a:r>
              <a:rPr lang="en-US" altLang="ko-KR"/>
              <a:t>Introduction</a:t>
            </a:r>
          </a:p>
          <a:p>
            <a:r>
              <a:rPr lang="en-US" altLang="ko-KR"/>
              <a:t>Background and Related Work</a:t>
            </a:r>
          </a:p>
          <a:p>
            <a:r>
              <a:rPr lang="en-US" altLang="ko-KR"/>
              <a:t>Approach</a:t>
            </a:r>
          </a:p>
          <a:p>
            <a:r>
              <a:rPr lang="en-US" altLang="ko-KR"/>
              <a:t>Evaluation</a:t>
            </a:r>
          </a:p>
          <a:p>
            <a:r>
              <a:rPr lang="en-US" altLang="ko-KR"/>
              <a:t>Conclusion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418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Design of Technique Templates</a:t>
            </a:r>
          </a:p>
          <a:p>
            <a:pPr lvl="1"/>
            <a:r>
              <a:rPr kumimoji="1" lang="en-US" altLang="ko-KR"/>
              <a:t>Threat Intelligence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aggregation</a:t>
            </a:r>
            <a:r>
              <a:rPr kumimoji="1" lang="ko-KR" altLang="en-US"/>
              <a:t>하면서 </a:t>
            </a:r>
            <a:r>
              <a:rPr kumimoji="1" lang="en-US" altLang="ko-KR"/>
              <a:t>technique</a:t>
            </a:r>
            <a:r>
              <a:rPr kumimoji="1" lang="ko-KR" altLang="en-US"/>
              <a:t>의 </a:t>
            </a:r>
            <a:r>
              <a:rPr kumimoji="1" lang="en-US" altLang="ko-KR"/>
              <a:t>Attack behavior</a:t>
            </a:r>
            <a:r>
              <a:rPr kumimoji="1" lang="ko-KR" altLang="en-US" err="1"/>
              <a:t>를</a:t>
            </a:r>
            <a:r>
              <a:rPr kumimoji="1" lang="ko-KR" altLang="en-US"/>
              <a:t> 설명하기 위해 </a:t>
            </a:r>
            <a:r>
              <a:rPr kumimoji="1" lang="en-US" altLang="ko-KR"/>
              <a:t>Technique template</a:t>
            </a:r>
            <a:r>
              <a:rPr kumimoji="1" lang="ko-KR" altLang="en-US"/>
              <a:t>의 </a:t>
            </a:r>
            <a:r>
              <a:rPr kumimoji="1" lang="en-US" altLang="ko-KR"/>
              <a:t>entity</a:t>
            </a:r>
            <a:r>
              <a:rPr kumimoji="1" lang="ko-KR" altLang="en-US"/>
              <a:t>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각각 </a:t>
            </a:r>
            <a:r>
              <a:rPr kumimoji="1" lang="en-US" altLang="ko-KR"/>
              <a:t>node</a:t>
            </a:r>
            <a:r>
              <a:rPr kumimoji="1" lang="ko-KR" altLang="en-US"/>
              <a:t>와 </a:t>
            </a:r>
            <a:r>
              <a:rPr kumimoji="1" lang="en-US" altLang="ko-KR"/>
              <a:t>edge</a:t>
            </a:r>
            <a:r>
              <a:rPr kumimoji="1" lang="ko-KR" altLang="en-US"/>
              <a:t>로 가지는 </a:t>
            </a:r>
            <a:r>
              <a:rPr kumimoji="1" lang="en-US" altLang="ko-KR"/>
              <a:t>graph </a:t>
            </a:r>
            <a:r>
              <a:rPr kumimoji="1" lang="ko-KR" altLang="en-US"/>
              <a:t>생성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en-US" altLang="ko-KR"/>
              <a:t>Graph Alignment for Technique Identification and Technique Knowledge Graph Construction</a:t>
            </a:r>
          </a:p>
          <a:p>
            <a:pPr lvl="1"/>
            <a:r>
              <a:rPr kumimoji="1" lang="en-US" altLang="ko-KR"/>
              <a:t>Fuzzy matching</a:t>
            </a:r>
            <a:r>
              <a:rPr kumimoji="1" lang="ko-KR" altLang="en-US"/>
              <a:t>을 이용해 </a:t>
            </a:r>
            <a:r>
              <a:rPr kumimoji="1" lang="en-US" altLang="ko-KR"/>
              <a:t>Technique template graph</a:t>
            </a:r>
            <a:r>
              <a:rPr kumimoji="1" lang="ko-KR" altLang="en-US"/>
              <a:t>와 </a:t>
            </a:r>
            <a:r>
              <a:rPr kumimoji="1" lang="en-US" altLang="ko-KR"/>
              <a:t>Attack graph </a:t>
            </a:r>
            <a:r>
              <a:rPr kumimoji="1" lang="ko-KR" altLang="en-US"/>
              <a:t>간의 </a:t>
            </a:r>
            <a:r>
              <a:rPr kumimoji="1" lang="en-US" altLang="ko-KR"/>
              <a:t>graph alignment </a:t>
            </a:r>
            <a:r>
              <a:rPr kumimoji="1" lang="ko-KR" altLang="en-US"/>
              <a:t>알고리즘 수행</a:t>
            </a:r>
            <a:endParaRPr kumimoji="1" lang="en-US" altLang="ko-KR"/>
          </a:p>
          <a:p>
            <a:pPr lvl="1"/>
            <a:r>
              <a:rPr kumimoji="1" lang="ko-KR" altLang="en-US"/>
              <a:t>다음 세 단계를 통해 </a:t>
            </a:r>
            <a:r>
              <a:rPr kumimoji="1" lang="en-US" altLang="ko-KR"/>
              <a:t>graph alignment</a:t>
            </a:r>
            <a:r>
              <a:rPr kumimoji="1" lang="ko-KR" altLang="en-US"/>
              <a:t> 알고리즘을 수행하고</a:t>
            </a:r>
            <a:r>
              <a:rPr kumimoji="1" lang="en-US" altLang="ko-KR"/>
              <a:t>,</a:t>
            </a:r>
            <a:r>
              <a:rPr kumimoji="1" lang="ko-KR" altLang="en-US"/>
              <a:t> 그 결과로 </a:t>
            </a:r>
            <a:r>
              <a:rPr kumimoji="1" lang="en-US" altLang="ko-KR"/>
              <a:t>Technical Knowledge Graph</a:t>
            </a:r>
            <a:r>
              <a:rPr kumimoji="1" lang="ko-KR" altLang="en-US" err="1"/>
              <a:t>를</a:t>
            </a:r>
            <a:r>
              <a:rPr kumimoji="1" lang="ko-KR" altLang="en-US"/>
              <a:t> 생성</a:t>
            </a:r>
            <a:endParaRPr kumimoji="1" lang="en-US" altLang="ko-KR"/>
          </a:p>
          <a:p>
            <a:pPr lvl="2"/>
            <a:r>
              <a:rPr kumimoji="1" lang="en-US" altLang="ko-KR"/>
              <a:t>Node alignment</a:t>
            </a:r>
          </a:p>
          <a:p>
            <a:pPr lvl="2"/>
            <a:r>
              <a:rPr kumimoji="1" lang="en-US" altLang="ko-KR"/>
              <a:t>Graph alignment</a:t>
            </a:r>
          </a:p>
          <a:p>
            <a:pPr lvl="2"/>
            <a:r>
              <a:rPr kumimoji="1" lang="en-US" altLang="ko-KR"/>
              <a:t>TKG construction</a:t>
            </a:r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707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Graph Alignment for Technique Identification and Technique Knowledge Graph Construction</a:t>
            </a:r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CDB80B-4AAB-FCCA-07F6-3FDF5441F64B}"/>
              </a:ext>
            </a:extLst>
          </p:cNvPr>
          <p:cNvGrpSpPr/>
          <p:nvPr/>
        </p:nvGrpSpPr>
        <p:grpSpPr>
          <a:xfrm>
            <a:off x="1656410" y="1416093"/>
            <a:ext cx="5831178" cy="3104631"/>
            <a:chOff x="685800" y="2335233"/>
            <a:chExt cx="6119730" cy="32582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763A0B-DD29-AAE5-52A5-D64B595DF5F4}"/>
                </a:ext>
              </a:extLst>
            </p:cNvPr>
            <p:cNvGrpSpPr/>
            <p:nvPr/>
          </p:nvGrpSpPr>
          <p:grpSpPr>
            <a:xfrm>
              <a:off x="685800" y="2335233"/>
              <a:ext cx="6119730" cy="3258261"/>
              <a:chOff x="685800" y="2335231"/>
              <a:chExt cx="7772400" cy="41381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31FEBD6-9BC1-0A20-178A-B0903C8F8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3548000"/>
                <a:ext cx="7772400" cy="29254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D3C81B7-DDDD-716A-14A3-DECBC0D63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304"/>
              <a:stretch/>
            </p:blipFill>
            <p:spPr>
              <a:xfrm>
                <a:off x="685800" y="2335232"/>
                <a:ext cx="7772400" cy="121276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157085A-EE89-C6CD-3D16-99550A4279BD}"/>
                </a:ext>
              </a:extLst>
            </p:cNvPr>
            <p:cNvCxnSpPr/>
            <p:nvPr/>
          </p:nvCxnSpPr>
          <p:spPr>
            <a:xfrm>
              <a:off x="685800" y="3296025"/>
              <a:ext cx="6119730" cy="0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E3C150C-F9FF-A259-4FB6-D5223F6C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948" y="4735835"/>
            <a:ext cx="6014103" cy="17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EC14F9-6BEA-8931-3B15-33605E584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Graph Alignment for Technique Identification and Technique Knowledge Graph Construction</a:t>
                </a:r>
              </a:p>
              <a:p>
                <a:r>
                  <a:rPr kumimoji="1" lang="en-US" altLang="ko-KR"/>
                  <a:t>Node alignment</a:t>
                </a:r>
              </a:p>
              <a:p>
                <a:pPr lvl="1"/>
                <a:r>
                  <a:rPr lang="en-US" altLang="ko-KR" spc="-10">
                    <a:latin typeface="Söhne"/>
                  </a:rPr>
                  <a:t>Node Alignment</a:t>
                </a:r>
                <a:r>
                  <a:rPr lang="ko-KR" altLang="en-US" spc="-10" err="1">
                    <a:latin typeface="Söhne"/>
                  </a:rPr>
                  <a:t>를</a:t>
                </a:r>
                <a:r>
                  <a:rPr lang="ko-KR" altLang="en-US" spc="-10">
                    <a:latin typeface="Söhne"/>
                  </a:rPr>
                  <a:t> 수행하기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pc="-10">
                    <a:latin typeface="Söhne"/>
                  </a:rPr>
                  <a:t>(Attack Graph)</a:t>
                </a:r>
                <a:r>
                  <a:rPr lang="ko-KR" altLang="en-US" spc="-10">
                    <a:latin typeface="Söhne"/>
                  </a:rPr>
                  <a:t>의 모든 노드 </a:t>
                </a:r>
                <a14:m>
                  <m:oMath xmlns:m="http://schemas.openxmlformats.org/officeDocument/2006/math"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pc="-10">
                    <a:latin typeface="Söhne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pc="-10">
                    <a:latin typeface="Söhne"/>
                  </a:rPr>
                  <a:t>(Template Graph)</a:t>
                </a:r>
                <a:r>
                  <a:rPr lang="ko-KR" altLang="en-US" spc="-10">
                    <a:latin typeface="Söhne"/>
                  </a:rPr>
                  <a:t>의 모든 노드 </a:t>
                </a:r>
                <a14:m>
                  <m:oMath xmlns:m="http://schemas.openxmlformats.org/officeDocument/2006/math"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pc="-10">
                    <a:latin typeface="Söhne"/>
                  </a:rPr>
                  <a:t>의 </a:t>
                </a:r>
                <a:r>
                  <a:rPr lang="en-US" altLang="ko-KR" spc="-10">
                    <a:latin typeface="Söhne"/>
                  </a:rPr>
                  <a:t>alignment</a:t>
                </a:r>
                <a:r>
                  <a:rPr lang="ko-KR" altLang="en-US" spc="-10">
                    <a:latin typeface="Söhne"/>
                  </a:rPr>
                  <a:t> 대상을 찾아야 함</a:t>
                </a:r>
                <a:endParaRPr lang="en-US" altLang="ko-KR" spc="-10">
                  <a:latin typeface="Söhne"/>
                </a:endParaRPr>
              </a:p>
              <a:p>
                <a:pPr lvl="1"/>
                <a:r>
                  <a:rPr lang="ko-KR" altLang="en-US">
                    <a:latin typeface="Söhne"/>
                  </a:rPr>
                  <a:t>식</a:t>
                </a:r>
                <a:r>
                  <a:rPr lang="en-US" altLang="ko-KR">
                    <a:latin typeface="Söhne"/>
                  </a:rPr>
                  <a:t>(1)</a:t>
                </a:r>
                <a:r>
                  <a:rPr lang="ko-KR" altLang="en-US">
                    <a:latin typeface="Söhne"/>
                  </a:rPr>
                  <a:t>과 </a:t>
                </a:r>
                <a:r>
                  <a:rPr lang="en-US" altLang="ko-KR">
                    <a:latin typeface="Söhne"/>
                  </a:rPr>
                  <a:t>(2)</a:t>
                </a:r>
                <a:r>
                  <a:rPr lang="ko-KR" altLang="en-US" err="1">
                    <a:latin typeface="Söhne"/>
                  </a:rPr>
                  <a:t>를</a:t>
                </a:r>
                <a:r>
                  <a:rPr lang="ko-KR" altLang="en-US">
                    <a:latin typeface="Söhne"/>
                  </a:rPr>
                  <a:t> 통해 </a:t>
                </a:r>
                <a:r>
                  <a:rPr lang="en-US" altLang="ko-KR">
                    <a:latin typeface="Söhne"/>
                  </a:rPr>
                  <a:t>node</a:t>
                </a:r>
                <a:r>
                  <a:rPr lang="ko-KR" altLang="en-US">
                    <a:latin typeface="Söhne"/>
                  </a:rPr>
                  <a:t>간 </a:t>
                </a:r>
                <a:r>
                  <a:rPr lang="en-US" altLang="ko-KR">
                    <a:latin typeface="Söhne"/>
                  </a:rPr>
                  <a:t>Alignment Score(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latin typeface="Söhne"/>
                  </a:rPr>
                  <a:t>)</a:t>
                </a:r>
                <a:r>
                  <a:rPr lang="ko-KR" altLang="en-US" err="1">
                    <a:latin typeface="Söhne"/>
                  </a:rPr>
                  <a:t>를</a:t>
                </a:r>
                <a:r>
                  <a:rPr lang="ko-KR" altLang="en-US">
                    <a:latin typeface="Söhne"/>
                  </a:rPr>
                  <a:t> 계산</a:t>
                </a:r>
                <a:endParaRPr lang="en-US" altLang="ko-KR">
                  <a:latin typeface="Söhne"/>
                </a:endParaRPr>
              </a:p>
              <a:p>
                <a:pPr lvl="2"/>
                <a:r>
                  <a:rPr lang="ko-KR" altLang="en-US" b="0" i="0" u="none" strike="noStrike">
                    <a:effectLst/>
                    <a:latin typeface="+mn-ea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i="0" u="none" strike="noStrike">
                    <a:effectLst/>
                    <a:latin typeface="+mn-ea"/>
                  </a:rPr>
                  <a:t>와 노드 </a:t>
                </a:r>
                <a14:m>
                  <m:oMath xmlns:m="http://schemas.openxmlformats.org/officeDocument/2006/math"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i="0" u="none" strike="noStrike">
                    <a:effectLst/>
                    <a:latin typeface="+mn-ea"/>
                  </a:rPr>
                  <a:t>가 서로 다른 유형을 가지면</a:t>
                </a:r>
                <a:r>
                  <a:rPr lang="en-US" altLang="ko-KR" b="0" i="0" u="none" strike="noStrike">
                    <a:effectLst/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i="0" u="none" strike="noStrike">
                    <a:effectLst/>
                    <a:latin typeface="+mn-ea"/>
                  </a:rPr>
                  <a:t>는 </a:t>
                </a:r>
                <a:r>
                  <a:rPr lang="en-US" altLang="ko-KR" b="0" i="0" u="none" strike="noStrike">
                    <a:effectLst/>
                    <a:latin typeface="+mn-ea"/>
                  </a:rPr>
                  <a:t>0</a:t>
                </a:r>
                <a:r>
                  <a:rPr lang="ko-KR" altLang="en-US" b="0" i="0" u="none" strike="noStrike">
                    <a:effectLst/>
                    <a:latin typeface="+mn-ea"/>
                  </a:rPr>
                  <a:t>이 되고</a:t>
                </a:r>
                <a:r>
                  <a:rPr lang="en-US" altLang="ko-KR" b="0" i="0" u="none" strike="noStrike">
                    <a:effectLst/>
                    <a:latin typeface="+mn-ea"/>
                  </a:rPr>
                  <a:t>, </a:t>
                </a:r>
                <a:r>
                  <a:rPr lang="ko-KR" altLang="en-US" b="0" i="0" u="none" strike="noStrike">
                    <a:effectLst/>
                    <a:latin typeface="+mn-ea"/>
                  </a:rPr>
                  <a:t>그렇지 않으면</a:t>
                </a:r>
                <a:r>
                  <a:rPr lang="en-US" altLang="ko-KR" b="0" i="0" u="none" strike="noStrike">
                    <a:effectLst/>
                    <a:latin typeface="+mn-ea"/>
                  </a:rPr>
                  <a:t>, </a:t>
                </a:r>
                <a:r>
                  <a:rPr lang="ko-KR" altLang="en-US">
                    <a:latin typeface="+mn-ea"/>
                  </a:rPr>
                  <a:t>타입 매칭 점수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b="0" i="0" u="none" strike="noStrike">
                    <a:effectLst/>
                    <a:latin typeface="+mn-ea"/>
                  </a:rPr>
                  <a:t> </a:t>
                </a:r>
                <a:r>
                  <a:rPr lang="ko-KR" altLang="en-US" b="0" i="0" u="none" strike="noStrike" err="1">
                    <a:effectLst/>
                    <a:latin typeface="+mn-ea"/>
                  </a:rPr>
                  <a:t>를</a:t>
                </a:r>
                <a:r>
                  <a:rPr lang="ko-KR" altLang="en-US" b="0" i="0" u="none" strike="noStrike">
                    <a:effectLst/>
                    <a:latin typeface="+mn-ea"/>
                  </a:rPr>
                  <a:t> 통해 계산됨</a:t>
                </a:r>
                <a:endParaRPr lang="en-US" altLang="ko-KR" b="0" i="0" u="none" strike="noStrike">
                  <a:effectLst/>
                  <a:latin typeface="+mn-ea"/>
                </a:endParaRPr>
              </a:p>
              <a:p>
                <a:pPr lvl="2"/>
                <a:r>
                  <a:rPr lang="ko-KR" altLang="en-US" b="0" i="0" u="none" strike="noStrike">
                    <a:effectLst/>
                    <a:latin typeface="Söhne"/>
                  </a:rPr>
                  <a:t>노드 간 </a:t>
                </a:r>
                <a:r>
                  <a:rPr lang="en-US" altLang="ko-KR" b="0" i="0" u="none" strike="noStrike">
                    <a:effectLst/>
                    <a:latin typeface="Söhne"/>
                  </a:rPr>
                  <a:t>attribute</a:t>
                </a:r>
                <a:r>
                  <a:rPr lang="ko-KR" altLang="en-US" b="0" i="0" u="none" strike="noStrike">
                    <a:effectLst/>
                    <a:latin typeface="Söhne"/>
                  </a:rPr>
                  <a:t> 유사성을 의미하는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𝑖𝑚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ko-KR" altLang="en-US" b="0" i="0" u="none" strike="noStrike">
                    <a:effectLst/>
                    <a:latin typeface="Söhne"/>
                  </a:rPr>
                  <a:t>는 </a:t>
                </a:r>
                <a:r>
                  <a:rPr lang="en-US" altLang="ko-KR">
                    <a:latin typeface="Söhne"/>
                  </a:rPr>
                  <a:t>Node</a:t>
                </a:r>
                <a:r>
                  <a:rPr lang="ko-KR" altLang="en-US">
                    <a:latin typeface="Söhne"/>
                  </a:rPr>
                  <a:t>간 문자수준 </a:t>
                </a:r>
                <a:r>
                  <a:rPr lang="en-US" altLang="ko-KR">
                    <a:latin typeface="Söhne"/>
                  </a:rPr>
                  <a:t>IoC</a:t>
                </a:r>
                <a:r>
                  <a:rPr lang="ko-KR" altLang="en-US">
                    <a:latin typeface="Söhne"/>
                  </a:rPr>
                  <a:t>와 자연어 표현의 통계적 유사성</a:t>
                </a:r>
                <a:r>
                  <a:rPr lang="en-US" altLang="ko-KR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𝑖𝑚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>
                    <a:latin typeface="Söhne"/>
                  </a:rPr>
                  <a:t>을 통해 계산됨</a:t>
                </a:r>
                <a:endParaRPr lang="en-US" altLang="ko-KR" b="0" i="0" u="none" strike="noStrike">
                  <a:effectLst/>
                  <a:latin typeface="+mn-ea"/>
                </a:endParaRPr>
              </a:p>
              <a:p>
                <a:pPr lvl="1"/>
                <a:r>
                  <a:rPr lang="ko-KR" altLang="en-US">
                    <a:latin typeface="Söhne"/>
                  </a:rPr>
                  <a:t>이렇게 구해진 </a:t>
                </a:r>
                <a:r>
                  <a:rPr lang="en-US" altLang="ko-KR" b="0" i="0" u="none" strike="noStrike">
                    <a:effectLst/>
                    <a:latin typeface="Söhne"/>
                  </a:rPr>
                  <a:t>Alignment Score</a:t>
                </a:r>
                <a:r>
                  <a:rPr lang="ko-KR" altLang="en-US" b="0" i="0" u="none" strike="noStrike">
                    <a:effectLst/>
                    <a:latin typeface="Söhne"/>
                  </a:rPr>
                  <a:t>가 미리 정의된 </a:t>
                </a:r>
                <a:r>
                  <a:rPr lang="en-US" altLang="ko-KR" b="0" i="0" u="none" strike="noStrike">
                    <a:effectLst/>
                    <a:latin typeface="Söhne"/>
                  </a:rPr>
                  <a:t>threshold</a:t>
                </a:r>
                <a:r>
                  <a:rPr lang="ko-KR" altLang="en-US" b="0" i="0" u="none" strike="noStrike" err="1">
                    <a:effectLst/>
                    <a:latin typeface="Söhne"/>
                  </a:rPr>
                  <a:t>를</a:t>
                </a:r>
                <a:r>
                  <a:rPr lang="ko-KR" altLang="en-US" b="0" i="0" u="none" strike="noStrike">
                    <a:effectLst/>
                    <a:latin typeface="Söhne"/>
                  </a:rPr>
                  <a:t> 넘는 경우</a:t>
                </a:r>
                <a:r>
                  <a:rPr lang="en-US" altLang="ko-KR" spc="-1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node alignment</a:t>
                </a:r>
                <a:r>
                  <a:rPr lang="ko-KR" altLang="en-US"/>
                  <a:t> 후보를 해당 템플릿 노드 목록에 기록됨</a:t>
                </a:r>
                <a:br>
                  <a:rPr lang="ko-KR" altLang="en-US"/>
                </a:br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EC14F9-6BEA-8931-3B15-33605E584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3C81B7-DDDD-716A-14A3-DECBC0D63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4"/>
          <a:stretch/>
        </p:blipFill>
        <p:spPr>
          <a:xfrm>
            <a:off x="1656411" y="3208277"/>
            <a:ext cx="5831178" cy="909869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CA3DFA-75A4-EA1C-E0E5-41328F27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718" y="4374975"/>
            <a:ext cx="5756564" cy="1955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108BC-A501-AE11-DAC8-162745D4EAAD}"/>
              </a:ext>
            </a:extLst>
          </p:cNvPr>
          <p:cNvSpPr txBox="1"/>
          <p:nvPr/>
        </p:nvSpPr>
        <p:spPr>
          <a:xfrm>
            <a:off x="3602824" y="6382230"/>
            <a:ext cx="1938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Threshold</a:t>
            </a:r>
            <a:r>
              <a:rPr kumimoji="1" lang="ko-KR" altLang="en-US" sz="1100"/>
              <a:t>는 실험으로 </a:t>
            </a:r>
            <a:r>
              <a:rPr kumimoji="1" lang="ko-KR" altLang="en-US" sz="1100" err="1"/>
              <a:t>구해냄</a:t>
            </a:r>
            <a:endParaRPr kumimoji="1" lang="ko-KR" altLang="en-US" sz="11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396407-DFE1-7235-98A4-EFCF6920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2306"/>
            <a:ext cx="8796109" cy="25256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3AACA-5FD4-3652-DCB8-A1A7FF620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948" y="4735835"/>
            <a:ext cx="6014103" cy="17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4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EC14F9-6BEA-8931-3B15-33605E584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Graph Alignment for Technique Identification and Technique Knowledge Graph Construction</a:t>
                </a:r>
              </a:p>
              <a:p>
                <a:r>
                  <a:rPr kumimoji="1" lang="en-US" altLang="ko-KR"/>
                  <a:t>Graph alignment</a:t>
                </a:r>
              </a:p>
              <a:p>
                <a:pPr lvl="1"/>
                <a:r>
                  <a:rPr lang="en-US" altLang="ko-KR"/>
                  <a:t>Node-level alignment score</a:t>
                </a:r>
                <a:r>
                  <a:rPr lang="ko-KR" altLang="en-US"/>
                  <a:t>인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∷</m:t>
                        </m:r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pc="-1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spc="-1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과 </a:t>
                </a:r>
                <a:r>
                  <a:rPr lang="en-US" altLang="ko-KR"/>
                  <a:t>Edge-level alignment score</a:t>
                </a:r>
                <a:r>
                  <a:rPr lang="ko-KR" altLang="en-US"/>
                  <a:t>인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∷</m:t>
                        </m:r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pc="-1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err="1"/>
                  <a:t>를</a:t>
                </a:r>
                <a:r>
                  <a:rPr lang="ko-KR" altLang="en-US"/>
                  <a:t> 통해 전체 </a:t>
                </a:r>
                <a:r>
                  <a:rPr lang="en-US" altLang="ko-KR"/>
                  <a:t>alignment score</a:t>
                </a:r>
                <a:r>
                  <a:rPr lang="ko-KR" altLang="en-US"/>
                  <a:t>인</a:t>
                </a:r>
                <a14:m>
                  <m:oMath xmlns:m="http://schemas.openxmlformats.org/officeDocument/2006/math">
                    <m:r>
                      <a:rPr lang="ko-KR" altLang="en-US" b="0" i="0" spc="-1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∷</m:t>
                        </m:r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pc="-1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b="0" i="0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err="1"/>
                  <a:t>를</a:t>
                </a:r>
                <a:r>
                  <a:rPr lang="ko-KR" altLang="en-US"/>
                  <a:t> 계산할 수 있다</a:t>
                </a:r>
                <a:endParaRPr lang="en-US" altLang="ko-KR"/>
              </a:p>
              <a:p>
                <a:pPr lvl="1"/>
                <a:r>
                  <a:rPr lang="ko-KR" altLang="en-US">
                    <a:latin typeface="Söhne"/>
                  </a:rPr>
                  <a:t>식</a:t>
                </a:r>
                <a:r>
                  <a:rPr lang="en-US" altLang="ko-KR">
                    <a:latin typeface="Söhne"/>
                  </a:rPr>
                  <a:t>(3,4,5)</a:t>
                </a:r>
                <a:r>
                  <a:rPr lang="ko-KR" altLang="en-US" err="1">
                    <a:latin typeface="Söhne"/>
                  </a:rPr>
                  <a:t>를</a:t>
                </a:r>
                <a:r>
                  <a:rPr lang="ko-KR" altLang="en-US">
                    <a:latin typeface="Söhne"/>
                  </a:rPr>
                  <a:t> 통해 </a:t>
                </a:r>
                <a:r>
                  <a:rPr lang="en-US" altLang="ko-KR">
                    <a:latin typeface="Söhne"/>
                  </a:rPr>
                  <a:t>Graph</a:t>
                </a:r>
                <a:r>
                  <a:rPr lang="ko-KR" altLang="en-US">
                    <a:latin typeface="Söhne"/>
                  </a:rPr>
                  <a:t> 간 </a:t>
                </a:r>
                <a:r>
                  <a:rPr lang="en-US" altLang="ko-KR">
                    <a:latin typeface="Söhne"/>
                  </a:rPr>
                  <a:t>Alignment Score(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latin typeface="Söhne"/>
                  </a:rPr>
                  <a:t>)</a:t>
                </a:r>
                <a:r>
                  <a:rPr lang="ko-KR" altLang="en-US" err="1">
                    <a:latin typeface="Söhne"/>
                  </a:rPr>
                  <a:t>를</a:t>
                </a:r>
                <a:r>
                  <a:rPr lang="ko-KR" altLang="en-US">
                    <a:latin typeface="Söhne"/>
                  </a:rPr>
                  <a:t> 계산</a:t>
                </a:r>
                <a:endParaRPr lang="en-US" altLang="ko-KR">
                  <a:latin typeface="Söhne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2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l-GR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 spc="-2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∷</m:t>
                        </m:r>
                        <m:r>
                          <a:rPr lang="en-US" altLang="ko-KR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spc="-2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pc="-2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i="0" u="none" strike="noStrike" spc="-20">
                    <a:effectLst/>
                    <a:latin typeface="+mn-ea"/>
                  </a:rPr>
                  <a:t>는 각 </a:t>
                </a:r>
                <a:r>
                  <a:rPr lang="en-US" altLang="ko-KR" b="0" i="0" u="none" strike="noStrike" spc="-20">
                    <a:effectLst/>
                    <a:latin typeface="+mn-ea"/>
                  </a:rPr>
                  <a:t>node</a:t>
                </a:r>
                <a:r>
                  <a:rPr lang="ko-KR" altLang="en-US" b="0" i="0" u="none" strike="noStrike" spc="-20">
                    <a:effectLst/>
                    <a:latin typeface="+mn-ea"/>
                  </a:rPr>
                  <a:t>의 </a:t>
                </a:r>
                <a:r>
                  <a:rPr lang="en-US" altLang="ko-KR" b="0" i="0" u="none" strike="noStrike" spc="-20">
                    <a:effectLst/>
                    <a:latin typeface="+mn-ea"/>
                  </a:rPr>
                  <a:t>alignment score(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0" u="none" strike="noStrike" spc="-20"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spc="-20">
                    <a:effectLst/>
                    <a:latin typeface="+mn-ea"/>
                  </a:rPr>
                  <a:t>의 가중치 </a:t>
                </a:r>
                <a:r>
                  <a:rPr lang="ko-KR" altLang="en-US" spc="-20">
                    <a:latin typeface="+mn-ea"/>
                  </a:rPr>
                  <a:t>합으로 표현되며</a:t>
                </a:r>
                <a:r>
                  <a:rPr lang="en-US" altLang="ko-KR" spc="-20">
                    <a:latin typeface="+mn-ea"/>
                  </a:rPr>
                  <a:t>,</a:t>
                </a:r>
                <a:r>
                  <a:rPr lang="ko-KR" altLang="en-US" spc="-20">
                    <a:latin typeface="+mn-ea"/>
                  </a:rPr>
                  <a:t> 가중치는 템플릿에 기록된 </a:t>
                </a:r>
                <a:r>
                  <a:rPr lang="en-US" altLang="ko-KR" spc="-20">
                    <a:latin typeface="+mn-ea"/>
                  </a:rPr>
                  <a:t>node</a:t>
                </a:r>
                <a:r>
                  <a:rPr lang="ko-KR" altLang="en-US" spc="-20">
                    <a:latin typeface="+mn-ea"/>
                  </a:rPr>
                  <a:t>의 수</a:t>
                </a:r>
                <a14:m>
                  <m:oMath xmlns:m="http://schemas.openxmlformats.org/officeDocument/2006/math">
                    <m:r>
                      <a:rPr lang="ko-KR" altLang="en-US" b="0" i="0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𝑜𝑐𝑐𝑢𝑟</m:t>
                        </m:r>
                      </m:sub>
                    </m:sSub>
                    <m:r>
                      <a:rPr lang="en-US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pc="-20">
                    <a:latin typeface="+mn-ea"/>
                  </a:rPr>
                  <a:t>에 비례</a:t>
                </a:r>
                <a:endParaRPr lang="en-US" altLang="ko-KR" b="0" i="0" u="none" strike="noStrike" spc="-20">
                  <a:effectLst/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∷</m:t>
                        </m:r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spc="-1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pc="-1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>
                    <a:latin typeface="+mn-ea"/>
                  </a:rPr>
                  <a:t>는 </a:t>
                </a:r>
                <a:r>
                  <a:rPr lang="en-US" altLang="ko-KR">
                    <a:latin typeface="+mn-ea"/>
                  </a:rPr>
                  <a:t>node</a:t>
                </a:r>
                <a:r>
                  <a:rPr lang="ko-KR" altLang="en-US">
                    <a:latin typeface="+mn-ea"/>
                  </a:rPr>
                  <a:t>의</a:t>
                </a:r>
                <a:r>
                  <a:rPr lang="en-US" altLang="ko-KR">
                    <a:latin typeface="+mn-ea"/>
                  </a:rPr>
                  <a:t> alignment score</a:t>
                </a:r>
                <a14:m>
                  <m:oMath xmlns:m="http://schemas.openxmlformats.org/officeDocument/2006/math">
                    <m:r>
                      <a:rPr lang="ko-KR" altLang="en-US" b="0" i="0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>
                    <a:latin typeface="+mn-ea"/>
                  </a:rPr>
                  <a:t> </a:t>
                </a:r>
                <a:r>
                  <a:rPr lang="en-US" altLang="ko-KR">
                    <a:latin typeface="+mn-ea"/>
                  </a:rPr>
                  <a:t>dependency</a:t>
                </a:r>
                <a:r>
                  <a:rPr lang="ko-KR" altLang="en-US">
                    <a:latin typeface="+mn-ea"/>
                  </a:rPr>
                  <a:t>의 끝 </a:t>
                </a:r>
                <a:r>
                  <a:rPr lang="en-US" altLang="ko-KR">
                    <a:latin typeface="+mn-ea"/>
                  </a:rPr>
                  <a:t>node</a:t>
                </a:r>
                <a:r>
                  <a:rPr lang="ko-KR" altLang="en-US">
                    <a:latin typeface="+mn-ea"/>
                  </a:rPr>
                  <a:t>끼리 의 </a:t>
                </a:r>
                <a:r>
                  <a:rPr lang="en-US" altLang="ko-KR">
                    <a:latin typeface="+mn-ea"/>
                  </a:rPr>
                  <a:t>alignment score</a:t>
                </a:r>
                <a:r>
                  <a:rPr lang="ko-KR" altLang="en-US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pc="-2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pc="-2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pc="-2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ko-KR" b="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>
                    <a:latin typeface="+mn-ea"/>
                  </a:rPr>
                  <a:t> </a:t>
                </a:r>
                <a:endParaRPr lang="en-US" altLang="ko-KR">
                  <a:latin typeface="+mn-ea"/>
                </a:endParaRPr>
              </a:p>
              <a:p>
                <a:pPr marL="914400" lvl="2" indent="0">
                  <a:buNone/>
                </a:pPr>
                <a:r>
                  <a:rPr lang="ko-KR" altLang="en-US"/>
                  <a:t>       양 그래프의 끝 </a:t>
                </a:r>
                <a:r>
                  <a:rPr lang="ko-KR" altLang="en-US" err="1"/>
                  <a:t>노드끼리의</a:t>
                </a:r>
                <a:r>
                  <a:rPr lang="ko-KR" altLang="en-US"/>
                  <a:t> 최소 </a:t>
                </a:r>
                <a:r>
                  <a:rPr lang="en-US" altLang="ko-KR"/>
                  <a:t>hop</a:t>
                </a:r>
                <a:r>
                  <a:rPr lang="ko-KR" altLang="en-US"/>
                  <a:t>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latin typeface="+mn-ea"/>
                  </a:rPr>
                  <a:t>, </a:t>
                </a:r>
                <a:r>
                  <a:rPr lang="ko-KR" altLang="en-US">
                    <a:latin typeface="+mn-ea"/>
                  </a:rPr>
                  <a:t>템플릿에 기록된</a:t>
                </a:r>
                <a:r>
                  <a:rPr lang="en-US" altLang="ko-KR">
                    <a:latin typeface="+mn-ea"/>
                  </a:rPr>
                  <a:t> node</a:t>
                </a:r>
                <a:r>
                  <a:rPr lang="ko-KR" altLang="en-US">
                    <a:latin typeface="+mn-ea"/>
                  </a:rPr>
                  <a:t>의 수</a:t>
                </a:r>
                <a:r>
                  <a:rPr lang="en-US" altLang="ko-KR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𝑜𝑐𝑐𝑢𝑟</m:t>
                        </m:r>
                      </m:sub>
                    </m:sSub>
                  </m:oMath>
                </a14:m>
                <a:r>
                  <a:rPr lang="ko-KR" altLang="en-US">
                    <a:latin typeface="+mn-ea"/>
                  </a:rPr>
                  <a:t>에 의해서 표현 </a:t>
                </a:r>
                <a:endParaRPr lang="en-US" altLang="ko-KR">
                  <a:latin typeface="+mn-ea"/>
                </a:endParaRPr>
              </a:p>
              <a:p>
                <a:pPr lvl="3"/>
                <a:r>
                  <a:rPr kumimoji="1" lang="ko-KR" altLang="en-US"/>
                  <a:t>이 때 </a:t>
                </a:r>
                <a:r>
                  <a:rPr kumimoji="1" lang="en-US" altLang="ko-KR"/>
                  <a:t>node</a:t>
                </a:r>
                <a:r>
                  <a:rPr kumimoji="1" lang="ko-KR" altLang="en-US"/>
                  <a:t>끼리 연결되어 있지 않은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kumimoji="1" lang="ko-KR" altLang="en-US"/>
                  <a:t>는 무한대로 설정됨</a:t>
                </a:r>
                <a:endParaRPr kumimoji="1" lang="en-US" altLang="ko-KR"/>
              </a:p>
              <a:p>
                <a:pPr marL="457200" lvl="1" indent="0">
                  <a:buNone/>
                </a:pPr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EC14F9-6BEA-8931-3B15-33605E584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0853B-DA3F-1A4E-5251-CC95A5E7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10" y="3257178"/>
            <a:ext cx="5831178" cy="219476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57F612-164D-1AC5-0133-4EF55755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79" y="5552190"/>
            <a:ext cx="4436841" cy="13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Graph Alignment for Technique Identification and Technique Knowledge Graph Construction</a:t>
            </a:r>
          </a:p>
          <a:p>
            <a:r>
              <a:rPr kumimoji="1" lang="en-US" altLang="ko-KR"/>
              <a:t>Graph alignment</a:t>
            </a:r>
          </a:p>
          <a:p>
            <a:pPr lvl="1"/>
            <a:r>
              <a:rPr kumimoji="1" lang="ko-KR" altLang="en-US"/>
              <a:t>최종적으로 주어진 </a:t>
            </a:r>
            <a:r>
              <a:rPr kumimoji="1" lang="en-US" altLang="ko-KR"/>
              <a:t>5</a:t>
            </a:r>
            <a:r>
              <a:rPr kumimoji="1" lang="ko-KR" altLang="en-US"/>
              <a:t>개의 식의 결과값은 </a:t>
            </a:r>
            <a:r>
              <a:rPr kumimoji="1" lang="en-US" altLang="ko-KR"/>
              <a:t>[0, 1]</a:t>
            </a:r>
            <a:r>
              <a:rPr kumimoji="1" lang="ko-KR" altLang="en-US"/>
              <a:t>로 </a:t>
            </a:r>
            <a:r>
              <a:rPr kumimoji="1" lang="en-US" altLang="ko-KR" err="1"/>
              <a:t>nomalize</a:t>
            </a:r>
            <a:r>
              <a:rPr kumimoji="1" lang="ko-KR" altLang="en-US"/>
              <a:t> 수행됨</a:t>
            </a:r>
            <a:endParaRPr kumimoji="1" lang="en-US" altLang="ko-KR"/>
          </a:p>
          <a:p>
            <a:pPr lvl="1"/>
            <a:r>
              <a:rPr kumimoji="1" lang="ko-KR" altLang="en-US"/>
              <a:t>각 </a:t>
            </a:r>
            <a:r>
              <a:rPr kumimoji="1" lang="en-US" altLang="ko-KR"/>
              <a:t>technique</a:t>
            </a:r>
            <a:r>
              <a:rPr kumimoji="1" lang="ko-KR" altLang="en-US"/>
              <a:t>의 </a:t>
            </a:r>
            <a:r>
              <a:rPr kumimoji="1" lang="en-US" altLang="ko-KR"/>
              <a:t>candidate permutation</a:t>
            </a:r>
            <a:r>
              <a:rPr kumimoji="1" lang="ko-KR" altLang="en-US"/>
              <a:t>에 대한 </a:t>
            </a:r>
            <a:r>
              <a:rPr kumimoji="1" lang="en-US" altLang="ko-KR"/>
              <a:t>alignment score</a:t>
            </a:r>
            <a:r>
              <a:rPr kumimoji="1" lang="ko-KR" altLang="en-US" err="1"/>
              <a:t>를</a:t>
            </a:r>
            <a:r>
              <a:rPr kumimoji="1" lang="ko-KR" altLang="en-US"/>
              <a:t> 얻은 후</a:t>
            </a:r>
            <a:r>
              <a:rPr kumimoji="1" lang="en-US" altLang="ko-KR"/>
              <a:t>, </a:t>
            </a:r>
            <a:r>
              <a:rPr kumimoji="1" lang="ko-KR" altLang="en-US"/>
              <a:t>미리 정의된 </a:t>
            </a:r>
            <a:r>
              <a:rPr kumimoji="1" lang="en-US" altLang="ko-KR"/>
              <a:t>threshold</a:t>
            </a:r>
            <a:r>
              <a:rPr kumimoji="1" lang="ko-KR" altLang="en-US"/>
              <a:t>와 비교해 </a:t>
            </a:r>
            <a:r>
              <a:rPr kumimoji="1" lang="en" altLang="ko-KR"/>
              <a:t>aligned subgraphs of techniques</a:t>
            </a:r>
            <a:r>
              <a:rPr kumimoji="1" lang="ko-KR" altLang="en-US" err="1"/>
              <a:t>를</a:t>
            </a:r>
            <a:r>
              <a:rPr kumimoji="1" lang="ko-KR" altLang="en-US"/>
              <a:t> 선택</a:t>
            </a:r>
            <a:endParaRPr kumimoji="1" lang="en-US" altLang="ko-KR"/>
          </a:p>
          <a:p>
            <a:pPr lvl="2"/>
            <a:r>
              <a:rPr kumimoji="1" lang="ko-KR" altLang="en-US"/>
              <a:t>이 때 하나의 </a:t>
            </a:r>
            <a:r>
              <a:rPr kumimoji="1" lang="en-US" altLang="ko-KR"/>
              <a:t>attack graph node</a:t>
            </a:r>
            <a:r>
              <a:rPr kumimoji="1" lang="ko-KR" altLang="en-US"/>
              <a:t>가 여러 </a:t>
            </a:r>
            <a:r>
              <a:rPr kumimoji="1" lang="en-US" altLang="ko-KR"/>
              <a:t>technique</a:t>
            </a:r>
            <a:r>
              <a:rPr kumimoji="1" lang="ko-KR" altLang="en-US"/>
              <a:t>에 </a:t>
            </a:r>
            <a:r>
              <a:rPr kumimoji="1" lang="en-US" altLang="ko-KR"/>
              <a:t>align</a:t>
            </a:r>
            <a:r>
              <a:rPr kumimoji="1" lang="ko-KR" altLang="en-US"/>
              <a:t>될 수 있음</a:t>
            </a:r>
            <a:endParaRPr kumimoji="1" lang="en-US" altLang="ko-KR"/>
          </a:p>
          <a:p>
            <a:pPr lvl="2"/>
            <a:r>
              <a:rPr kumimoji="1" lang="en-US" altLang="ko-KR"/>
              <a:t>Alignment</a:t>
            </a:r>
            <a:r>
              <a:rPr kumimoji="1" lang="ko-KR" altLang="en-US"/>
              <a:t>가 수행된 각각의 </a:t>
            </a:r>
            <a:r>
              <a:rPr kumimoji="1" lang="en" altLang="ko-KR"/>
              <a:t>subgraphs</a:t>
            </a:r>
            <a:r>
              <a:rPr kumimoji="1" lang="ko-KR" altLang="en-US"/>
              <a:t> </a:t>
            </a:r>
            <a:r>
              <a:rPr kumimoji="1" lang="en-US" altLang="ko-KR"/>
              <a:t>threshold</a:t>
            </a:r>
            <a:r>
              <a:rPr kumimoji="1" lang="ko-KR" altLang="en-US"/>
              <a:t> 이상의 </a:t>
            </a:r>
            <a:r>
              <a:rPr kumimoji="1" lang="en-US" altLang="ko-KR"/>
              <a:t>alignment score</a:t>
            </a:r>
            <a:r>
              <a:rPr kumimoji="1" lang="ko-KR" altLang="en-US" err="1"/>
              <a:t>를</a:t>
            </a:r>
            <a:r>
              <a:rPr kumimoji="1" lang="ko-KR" altLang="en-US"/>
              <a:t> 가지는 </a:t>
            </a:r>
            <a:r>
              <a:rPr kumimoji="1" lang="en-US" altLang="ko-KR"/>
              <a:t>technique</a:t>
            </a:r>
            <a:r>
              <a:rPr kumimoji="1" lang="ko-KR" altLang="en-US"/>
              <a:t>은 </a:t>
            </a:r>
            <a:r>
              <a:rPr kumimoji="1" lang="en-US" altLang="ko-KR"/>
              <a:t>attack graph</a:t>
            </a:r>
            <a:r>
              <a:rPr kumimoji="1" lang="ko-KR" altLang="en-US"/>
              <a:t>에서 </a:t>
            </a:r>
            <a:r>
              <a:rPr kumimoji="1" lang="ko-KR" altLang="en-US" err="1"/>
              <a:t>여러번</a:t>
            </a:r>
            <a:r>
              <a:rPr kumimoji="1" lang="ko-KR" altLang="en-US"/>
              <a:t> 등장할 수 있음</a:t>
            </a:r>
            <a:endParaRPr kumimoji="1" lang="en-US" altLang="ko-KR"/>
          </a:p>
          <a:p>
            <a:pPr lvl="2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en-US" altLang="ko-KR"/>
              <a:t>TFG construction</a:t>
            </a:r>
          </a:p>
          <a:p>
            <a:pPr lvl="1"/>
            <a:r>
              <a:rPr kumimoji="1" lang="en-US" altLang="ko-KR"/>
              <a:t>Graph alignment</a:t>
            </a:r>
            <a:r>
              <a:rPr kumimoji="1" lang="ko-KR" altLang="en-US"/>
              <a:t>의 결과를 이용해 </a:t>
            </a:r>
            <a:r>
              <a:rPr kumimoji="1" lang="en-US" altLang="ko-KR"/>
              <a:t>Knowledge graph</a:t>
            </a:r>
            <a:r>
              <a:rPr kumimoji="1" lang="ko-KR" altLang="en-US"/>
              <a:t>에 앞선 방법을 통해 구해진 </a:t>
            </a:r>
            <a:r>
              <a:rPr kumimoji="1" lang="en-US" altLang="ko-KR"/>
              <a:t>Attack knowledge</a:t>
            </a:r>
            <a:r>
              <a:rPr kumimoji="1" lang="ko-KR" altLang="en-US" err="1"/>
              <a:t>를</a:t>
            </a:r>
            <a:r>
              <a:rPr kumimoji="1" lang="ko-KR" altLang="en-US"/>
              <a:t> 추가할 </a:t>
            </a:r>
            <a:r>
              <a:rPr kumimoji="1" lang="ko-KR" altLang="en-US" err="1"/>
              <a:t>수있음</a:t>
            </a:r>
            <a:endParaRPr kumimoji="1" lang="en-US" altLang="ko-KR"/>
          </a:p>
          <a:p>
            <a:pPr lvl="1"/>
            <a:r>
              <a:rPr kumimoji="1" lang="ko-KR" altLang="en-US"/>
              <a:t>이를 통해 </a:t>
            </a:r>
            <a:r>
              <a:rPr kumimoji="1" lang="en-US" altLang="ko-KR"/>
              <a:t>CTI</a:t>
            </a:r>
            <a:r>
              <a:rPr kumimoji="1" lang="ko-KR" altLang="en-US"/>
              <a:t> </a:t>
            </a:r>
            <a:r>
              <a:rPr kumimoji="1" lang="en-US" altLang="ko-KR"/>
              <a:t>report</a:t>
            </a:r>
            <a:r>
              <a:rPr kumimoji="1" lang="ko-KR" altLang="en-US"/>
              <a:t>의 전체 공격 체인을 포함하는 </a:t>
            </a:r>
            <a:r>
              <a:rPr kumimoji="1" lang="en-US" altLang="ko-KR"/>
              <a:t>Technique </a:t>
            </a:r>
            <a:r>
              <a:rPr kumimoji="1" lang="en-US" altLang="ko-KR" err="1"/>
              <a:t>Knowlede</a:t>
            </a:r>
            <a:r>
              <a:rPr kumimoji="1" lang="en-US" altLang="ko-KR"/>
              <a:t> Graph</a:t>
            </a:r>
            <a:r>
              <a:rPr kumimoji="1" lang="ko-KR" altLang="en-US" err="1"/>
              <a:t>를</a:t>
            </a:r>
            <a:r>
              <a:rPr kumimoji="1" lang="ko-KR" altLang="en-US"/>
              <a:t> 얻을 수 있음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CDB80B-4AAB-FCCA-07F6-3FDF5441F64B}"/>
              </a:ext>
            </a:extLst>
          </p:cNvPr>
          <p:cNvGrpSpPr/>
          <p:nvPr/>
        </p:nvGrpSpPr>
        <p:grpSpPr>
          <a:xfrm>
            <a:off x="2254616" y="2808141"/>
            <a:ext cx="4147561" cy="2208241"/>
            <a:chOff x="685800" y="2335233"/>
            <a:chExt cx="6119730" cy="32582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763A0B-DD29-AAE5-52A5-D64B595DF5F4}"/>
                </a:ext>
              </a:extLst>
            </p:cNvPr>
            <p:cNvGrpSpPr/>
            <p:nvPr/>
          </p:nvGrpSpPr>
          <p:grpSpPr>
            <a:xfrm>
              <a:off x="685800" y="2335233"/>
              <a:ext cx="6119730" cy="3258261"/>
              <a:chOff x="685800" y="2335231"/>
              <a:chExt cx="7772400" cy="41381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31FEBD6-9BC1-0A20-178A-B0903C8F8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3548000"/>
                <a:ext cx="7772400" cy="29254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D3C81B7-DDDD-716A-14A3-DECBC0D63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304"/>
              <a:stretch/>
            </p:blipFill>
            <p:spPr>
              <a:xfrm>
                <a:off x="685800" y="2335232"/>
                <a:ext cx="7772400" cy="1212768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157085A-EE89-C6CD-3D16-99550A4279BD}"/>
                </a:ext>
              </a:extLst>
            </p:cNvPr>
            <p:cNvCxnSpPr/>
            <p:nvPr/>
          </p:nvCxnSpPr>
          <p:spPr>
            <a:xfrm>
              <a:off x="685800" y="3296025"/>
              <a:ext cx="6119730" cy="0"/>
            </a:xfrm>
            <a:prstGeom prst="line">
              <a:avLst/>
            </a:prstGeom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88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70"/>
              <a:t>3.3</a:t>
            </a:r>
            <a:r>
              <a:rPr lang="ko-KR" altLang="en-US" spc="-70"/>
              <a:t> </a:t>
            </a:r>
            <a:r>
              <a:rPr lang="en-US" altLang="ko-KR" spc="-70"/>
              <a:t>Technique Templates and Graph Alignment Algorithm(Cont’d)</a:t>
            </a:r>
            <a:endParaRPr kumimoji="1" lang="ko-KR" altLang="en-US" spc="-7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R"/>
              <a:t>Initialization and Updating of Technique Templates</a:t>
            </a:r>
          </a:p>
          <a:p>
            <a:pPr lvl="1"/>
            <a:r>
              <a:rPr kumimoji="1" lang="en-US" altLang="ko-KR"/>
              <a:t>Technique template</a:t>
            </a:r>
            <a:r>
              <a:rPr kumimoji="1" lang="ko-KR" altLang="en-US"/>
              <a:t>의 </a:t>
            </a:r>
            <a:r>
              <a:rPr kumimoji="1" lang="en" altLang="ko-KR"/>
              <a:t>Initialization</a:t>
            </a:r>
            <a:r>
              <a:rPr kumimoji="1" lang="ko-KR" altLang="en-US"/>
              <a:t>과 </a:t>
            </a:r>
            <a:r>
              <a:rPr kumimoji="1" lang="en-US" altLang="ko-KR"/>
              <a:t>Updating</a:t>
            </a:r>
            <a:r>
              <a:rPr kumimoji="1" lang="ko-KR" altLang="en-US"/>
              <a:t>은</a:t>
            </a:r>
            <a:r>
              <a:rPr kumimoji="1" lang="en-US" altLang="ko-KR"/>
              <a:t> Graph alignment</a:t>
            </a:r>
            <a:r>
              <a:rPr kumimoji="1" lang="ko-KR" altLang="en-US"/>
              <a:t>의 결과를 따른다</a:t>
            </a:r>
            <a:endParaRPr kumimoji="1" lang="en-US" altLang="ko-KR"/>
          </a:p>
          <a:p>
            <a:pPr lvl="1"/>
            <a:r>
              <a:rPr kumimoji="1" lang="en-US" altLang="ko-KR"/>
              <a:t>Updating</a:t>
            </a:r>
          </a:p>
          <a:p>
            <a:pPr lvl="2"/>
            <a:r>
              <a:rPr kumimoji="1" lang="en-US" altLang="ko-KR"/>
              <a:t>Alignment</a:t>
            </a:r>
            <a:r>
              <a:rPr kumimoji="1" lang="ko-KR" altLang="en-US" err="1"/>
              <a:t>를</a:t>
            </a:r>
            <a:r>
              <a:rPr kumimoji="1" lang="ko-KR" altLang="en-US"/>
              <a:t> 통해</a:t>
            </a:r>
            <a:r>
              <a:rPr kumimoji="1" lang="en-US" altLang="ko-KR"/>
              <a:t>, Attack graph</a:t>
            </a:r>
            <a:r>
              <a:rPr kumimoji="1" lang="ko-KR" altLang="en-US"/>
              <a:t>의 </a:t>
            </a:r>
            <a:r>
              <a:rPr kumimoji="1" lang="en-US" altLang="ko-KR"/>
              <a:t>node</a:t>
            </a:r>
            <a:r>
              <a:rPr kumimoji="1" lang="ko-KR" altLang="en-US"/>
              <a:t>는 식별된 </a:t>
            </a:r>
            <a:r>
              <a:rPr kumimoji="1" lang="en" altLang="ko-KR"/>
              <a:t>Technique Templates</a:t>
            </a:r>
            <a:r>
              <a:rPr kumimoji="1" lang="ko-KR" altLang="en-US"/>
              <a:t>의 </a:t>
            </a:r>
            <a:r>
              <a:rPr kumimoji="1" lang="en-US" altLang="ko-KR"/>
              <a:t>node</a:t>
            </a:r>
            <a:r>
              <a:rPr kumimoji="1" lang="ko-KR" altLang="en-US"/>
              <a:t>에 </a:t>
            </a:r>
            <a:r>
              <a:rPr kumimoji="1" lang="en-US" altLang="ko-KR"/>
              <a:t>mapping</a:t>
            </a:r>
          </a:p>
          <a:p>
            <a:pPr lvl="2"/>
            <a:r>
              <a:rPr kumimoji="1" lang="ko-KR" altLang="en-US"/>
              <a:t>그 후</a:t>
            </a:r>
            <a:r>
              <a:rPr kumimoji="1" lang="en-US" altLang="ko-KR"/>
              <a:t>, Alignment</a:t>
            </a:r>
            <a:r>
              <a:rPr kumimoji="1" lang="ko-KR" altLang="en-US"/>
              <a:t>된 </a:t>
            </a:r>
            <a:r>
              <a:rPr kumimoji="1" lang="en-US" altLang="ko-KR"/>
              <a:t>Attack graph</a:t>
            </a:r>
            <a:r>
              <a:rPr kumimoji="1" lang="ko-KR" altLang="en-US"/>
              <a:t>의 </a:t>
            </a:r>
            <a:r>
              <a:rPr kumimoji="1" lang="en-US" altLang="ko-KR"/>
              <a:t>node</a:t>
            </a:r>
            <a:r>
              <a:rPr kumimoji="1" lang="ko-KR" altLang="en-US"/>
              <a:t>에서 새로운 용어로 </a:t>
            </a:r>
            <a:r>
              <a:rPr kumimoji="1" lang="en" altLang="ko-KR"/>
              <a:t>Templates</a:t>
            </a:r>
            <a:r>
              <a:rPr kumimoji="1" lang="ko-KR" altLang="en-US"/>
              <a:t> </a:t>
            </a:r>
            <a:r>
              <a:rPr kumimoji="1" lang="en-US" altLang="ko-KR"/>
              <a:t>node</a:t>
            </a:r>
            <a:r>
              <a:rPr kumimoji="1" lang="ko-KR" altLang="en-US"/>
              <a:t>의 </a:t>
            </a:r>
            <a:r>
              <a:rPr kumimoji="1" lang="en-US" altLang="ko-KR"/>
              <a:t>IoC </a:t>
            </a:r>
            <a:r>
              <a:rPr kumimoji="1" lang="ko-KR" altLang="en-US"/>
              <a:t>및 자연어 표현 셋을 </a:t>
            </a:r>
            <a:r>
              <a:rPr kumimoji="1" lang="en-US" altLang="ko-KR"/>
              <a:t>update</a:t>
            </a:r>
          </a:p>
          <a:p>
            <a:pPr lvl="2"/>
            <a:r>
              <a:rPr kumimoji="1" lang="en-US" altLang="ko-KR"/>
              <a:t>Updating</a:t>
            </a:r>
            <a:r>
              <a:rPr kumimoji="1" lang="ko-KR" altLang="en-US"/>
              <a:t> 과정을 통해 </a:t>
            </a:r>
            <a:r>
              <a:rPr kumimoji="1" lang="en-US" altLang="ko-KR"/>
              <a:t>Technique</a:t>
            </a:r>
            <a:r>
              <a:rPr kumimoji="1" lang="ko-KR" altLang="en-US"/>
              <a:t> </a:t>
            </a:r>
            <a:r>
              <a:rPr kumimoji="1" lang="en-US" altLang="ko-KR"/>
              <a:t>level</a:t>
            </a:r>
            <a:r>
              <a:rPr kumimoji="1" lang="ko-KR" altLang="en-US"/>
              <a:t>에서 여러 </a:t>
            </a:r>
            <a:r>
              <a:rPr kumimoji="1" lang="en-US" altLang="ko-KR"/>
              <a:t>CTI report</a:t>
            </a:r>
            <a:r>
              <a:rPr kumimoji="1" lang="ko-KR" altLang="en-US"/>
              <a:t>의 </a:t>
            </a:r>
            <a:r>
              <a:rPr kumimoji="1" lang="en-US" altLang="ko-KR"/>
              <a:t>Threat Intelligence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Aggregation</a:t>
            </a:r>
          </a:p>
          <a:p>
            <a:pPr lvl="1"/>
            <a:r>
              <a:rPr kumimoji="1" lang="en-US" altLang="ko-KR"/>
              <a:t>Initialization</a:t>
            </a:r>
          </a:p>
          <a:p>
            <a:pPr lvl="2"/>
            <a:r>
              <a:rPr kumimoji="1" lang="en-US" altLang="ko-KR"/>
              <a:t>MITRE technique example</a:t>
            </a:r>
            <a:r>
              <a:rPr kumimoji="1" lang="ko-KR" altLang="en-US"/>
              <a:t>에서 추출된 무작위 </a:t>
            </a:r>
            <a:r>
              <a:rPr kumimoji="1" lang="en" altLang="ko-KR"/>
              <a:t>single-technique attack graphs</a:t>
            </a:r>
            <a:r>
              <a:rPr kumimoji="1" lang="ko-KR" altLang="en-US"/>
              <a:t>로 </a:t>
            </a:r>
            <a:r>
              <a:rPr kumimoji="1" lang="en" altLang="ko-KR"/>
              <a:t>Technique Templates </a:t>
            </a:r>
            <a:r>
              <a:rPr kumimoji="1" lang="en-US" altLang="ko-KR"/>
              <a:t>initialization</a:t>
            </a:r>
          </a:p>
          <a:p>
            <a:pPr lvl="2"/>
            <a:r>
              <a:rPr kumimoji="1" lang="en-US" altLang="ko-KR"/>
              <a:t>Init template</a:t>
            </a:r>
            <a:r>
              <a:rPr kumimoji="1" lang="ko-KR" altLang="en-US" err="1"/>
              <a:t>를</a:t>
            </a:r>
            <a:r>
              <a:rPr kumimoji="1" lang="ko-KR" altLang="en-US"/>
              <a:t> 동일한 </a:t>
            </a:r>
            <a:r>
              <a:rPr kumimoji="1" lang="en-US" altLang="ko-KR"/>
              <a:t>technique</a:t>
            </a:r>
            <a:r>
              <a:rPr kumimoji="1" lang="ko-KR" altLang="en-US"/>
              <a:t>의 </a:t>
            </a:r>
            <a:r>
              <a:rPr kumimoji="1" lang="en-US" altLang="ko-KR"/>
              <a:t>single-technique attack graph</a:t>
            </a:r>
            <a:r>
              <a:rPr kumimoji="1" lang="ko-KR" altLang="en-US"/>
              <a:t>와 </a:t>
            </a:r>
            <a:r>
              <a:rPr kumimoji="1" lang="en-US" altLang="ko-KR"/>
              <a:t>align</a:t>
            </a:r>
            <a:r>
              <a:rPr kumimoji="1" lang="ko-KR" altLang="en-US"/>
              <a:t>을 수행</a:t>
            </a:r>
            <a:endParaRPr kumimoji="1" lang="en-US" altLang="ko-KR"/>
          </a:p>
          <a:p>
            <a:pPr lvl="2"/>
            <a:r>
              <a:rPr kumimoji="1" lang="en-US" altLang="ko-KR"/>
              <a:t>Align</a:t>
            </a:r>
            <a:r>
              <a:rPr kumimoji="1" lang="ko-KR" altLang="en-US"/>
              <a:t>된 </a:t>
            </a:r>
            <a:r>
              <a:rPr kumimoji="1" lang="en-US" altLang="ko-KR"/>
              <a:t>attack graph</a:t>
            </a:r>
            <a:r>
              <a:rPr kumimoji="1" lang="ko-KR" altLang="en-US"/>
              <a:t>의 </a:t>
            </a:r>
            <a:r>
              <a:rPr kumimoji="1" lang="en-US" altLang="ko-KR"/>
              <a:t>node</a:t>
            </a:r>
            <a:r>
              <a:rPr kumimoji="1" lang="ko-KR" altLang="en-US"/>
              <a:t> 정보는 대응되는 </a:t>
            </a:r>
            <a:r>
              <a:rPr kumimoji="1" lang="en-US" altLang="ko-KR"/>
              <a:t>template</a:t>
            </a:r>
            <a:r>
              <a:rPr kumimoji="1" lang="ko-KR" altLang="en-US"/>
              <a:t> </a:t>
            </a:r>
            <a:r>
              <a:rPr kumimoji="1" lang="en-US" altLang="ko-KR"/>
              <a:t>node</a:t>
            </a:r>
            <a:r>
              <a:rPr kumimoji="1" lang="ko-KR" altLang="en-US"/>
              <a:t>와 병합</a:t>
            </a:r>
            <a:endParaRPr kumimoji="1" lang="en-US" altLang="ko-KR"/>
          </a:p>
          <a:p>
            <a:pPr lvl="2"/>
            <a:r>
              <a:rPr kumimoji="1" lang="en-US" altLang="ko-KR"/>
              <a:t>Align</a:t>
            </a:r>
            <a:r>
              <a:rPr kumimoji="1" lang="ko-KR" altLang="en-US"/>
              <a:t>되지 않은 </a:t>
            </a:r>
            <a:r>
              <a:rPr kumimoji="1" lang="en-US" altLang="ko-KR"/>
              <a:t>node</a:t>
            </a:r>
            <a:r>
              <a:rPr kumimoji="1" lang="ko-KR" altLang="en-US"/>
              <a:t>는</a:t>
            </a:r>
            <a:r>
              <a:rPr kumimoji="1" lang="en-US" altLang="ko-KR"/>
              <a:t> template</a:t>
            </a:r>
            <a:r>
              <a:rPr kumimoji="1" lang="ko-KR" altLang="en-US"/>
              <a:t>의 새로운 노드로 추가</a:t>
            </a:r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r>
              <a:rPr kumimoji="1" lang="ko-KR" altLang="en-US"/>
              <a:t>최종적으로 아래의 그림과 표와 같이 </a:t>
            </a:r>
            <a:r>
              <a:rPr kumimoji="1" lang="en-US" altLang="ko-KR"/>
              <a:t>Threat Intelligence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aggregate</a:t>
            </a:r>
            <a:r>
              <a:rPr kumimoji="1" lang="ko-KR" altLang="en-US"/>
              <a:t>하고</a:t>
            </a:r>
            <a:r>
              <a:rPr kumimoji="1" lang="en-US" altLang="ko-KR"/>
              <a:t>,</a:t>
            </a:r>
            <a:r>
              <a:rPr kumimoji="1" lang="ko-KR" altLang="en-US"/>
              <a:t> 여러 </a:t>
            </a:r>
            <a:r>
              <a:rPr kumimoji="1" lang="en-US" altLang="ko-KR"/>
              <a:t>report</a:t>
            </a:r>
            <a:r>
              <a:rPr kumimoji="1" lang="ko-KR" altLang="en-US"/>
              <a:t>에 걸친 </a:t>
            </a:r>
            <a:r>
              <a:rPr kumimoji="1" lang="en-US" altLang="ko-KR"/>
              <a:t>technique</a:t>
            </a:r>
            <a:r>
              <a:rPr kumimoji="1" lang="ko-KR" altLang="en-US"/>
              <a:t> </a:t>
            </a:r>
            <a:r>
              <a:rPr kumimoji="1" lang="en" altLang="ko-KR"/>
              <a:t>variants</a:t>
            </a:r>
            <a:r>
              <a:rPr kumimoji="1" lang="ko-KR" altLang="en-US" err="1"/>
              <a:t>를</a:t>
            </a:r>
            <a:r>
              <a:rPr kumimoji="1" lang="ko-KR" altLang="en-US"/>
              <a:t> 커버하는 </a:t>
            </a:r>
            <a:r>
              <a:rPr kumimoji="1" lang="en-US" altLang="ko-KR"/>
              <a:t>technique template</a:t>
            </a:r>
            <a:r>
              <a:rPr kumimoji="1" lang="ko-KR" altLang="en-US" err="1"/>
              <a:t>를</a:t>
            </a:r>
            <a:r>
              <a:rPr kumimoji="1" lang="ko-KR" altLang="en-US"/>
              <a:t> 생성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61A56F-CC42-7FEB-BB7C-29C4E108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00" y="4751874"/>
            <a:ext cx="4239612" cy="1664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06AAD-C399-005C-847C-DB535455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2" y="4751874"/>
            <a:ext cx="4207024" cy="16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1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Evaluation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AttackKG</a:t>
            </a:r>
            <a:r>
              <a:rPr kumimoji="1" lang="ko-KR" altLang="en-US" err="1"/>
              <a:t>를</a:t>
            </a:r>
            <a:r>
              <a:rPr kumimoji="1" lang="ko-KR" altLang="en-US"/>
              <a:t> 평가하기 위해 </a:t>
            </a:r>
            <a:r>
              <a:rPr kumimoji="1" lang="en-US" altLang="ko-KR"/>
              <a:t>Cisco Talos Intelligence Group, Microsoft Security Intelligence Center </a:t>
            </a:r>
            <a:r>
              <a:rPr kumimoji="1" lang="ko-KR" altLang="en-US"/>
              <a:t>등으로부터  </a:t>
            </a:r>
            <a:r>
              <a:rPr kumimoji="1" lang="en-US" altLang="ko-KR"/>
              <a:t>MITRE ATT&amp;CK</a:t>
            </a:r>
            <a:r>
              <a:rPr kumimoji="1" lang="ko-KR" altLang="en-US"/>
              <a:t>가 참조하는 </a:t>
            </a:r>
            <a:r>
              <a:rPr kumimoji="1" lang="en-US" altLang="ko-KR"/>
              <a:t>1,515</a:t>
            </a:r>
            <a:r>
              <a:rPr kumimoji="1" lang="ko-KR" altLang="en-US"/>
              <a:t>개의 실제 </a:t>
            </a:r>
            <a:r>
              <a:rPr kumimoji="1" lang="en-US" altLang="ko-KR"/>
              <a:t>CTI report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err="1"/>
              <a:t>크롤링</a:t>
            </a:r>
            <a:endParaRPr kumimoji="1" lang="en-US" altLang="ko-KR"/>
          </a:p>
          <a:p>
            <a:r>
              <a:rPr kumimoji="1" lang="en-US" altLang="ko-KR"/>
              <a:t>MITRE ATT&amp;CK knowledge-base[12]</a:t>
            </a:r>
            <a:r>
              <a:rPr kumimoji="1" lang="ko-KR" altLang="en-US"/>
              <a:t>에서 </a:t>
            </a:r>
            <a:r>
              <a:rPr kumimoji="1" lang="en-US" altLang="ko-KR"/>
              <a:t>179</a:t>
            </a:r>
            <a:r>
              <a:rPr kumimoji="1" lang="ko-KR" altLang="en-US"/>
              <a:t>개의 </a:t>
            </a:r>
            <a:r>
              <a:rPr kumimoji="1" lang="en-US" altLang="ko-KR"/>
              <a:t>technique</a:t>
            </a:r>
            <a:r>
              <a:rPr kumimoji="1" lang="ko-KR" altLang="en-US"/>
              <a:t> 중 </a:t>
            </a:r>
            <a:r>
              <a:rPr kumimoji="1" lang="en-US" altLang="ko-KR"/>
              <a:t>7,373</a:t>
            </a:r>
            <a:r>
              <a:rPr kumimoji="1" lang="ko-KR" altLang="en-US"/>
              <a:t>개의 </a:t>
            </a:r>
            <a:r>
              <a:rPr kumimoji="1" lang="en-US" altLang="ko-KR"/>
              <a:t>technique procedure</a:t>
            </a:r>
            <a:r>
              <a:rPr kumimoji="1" lang="ko-KR" altLang="en-US"/>
              <a:t> 사례를 수집하여 </a:t>
            </a:r>
            <a:r>
              <a:rPr kumimoji="1" lang="en-US" altLang="ko-KR"/>
              <a:t>technique</a:t>
            </a:r>
            <a:r>
              <a:rPr kumimoji="1" lang="ko-KR" altLang="en-US"/>
              <a:t> </a:t>
            </a:r>
            <a:r>
              <a:rPr kumimoji="1" lang="en-US" altLang="ko-KR"/>
              <a:t>template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formulate</a:t>
            </a:r>
          </a:p>
          <a:p>
            <a:r>
              <a:rPr kumimoji="1" lang="ko-KR" altLang="en-US"/>
              <a:t>수집된 </a:t>
            </a:r>
            <a:r>
              <a:rPr kumimoji="1" lang="en-US" altLang="ko-KR"/>
              <a:t>report</a:t>
            </a:r>
            <a:r>
              <a:rPr kumimoji="1" lang="ko-KR" altLang="en-US"/>
              <a:t> 중 </a:t>
            </a:r>
            <a:r>
              <a:rPr kumimoji="1" lang="en-US" altLang="ko-KR"/>
              <a:t>16</a:t>
            </a:r>
            <a:r>
              <a:rPr kumimoji="1" lang="ko-KR" altLang="en-US"/>
              <a:t>개에서 </a:t>
            </a:r>
            <a:r>
              <a:rPr kumimoji="1" lang="en-US" altLang="ko-KR"/>
              <a:t>entity, dependency</a:t>
            </a:r>
            <a:r>
              <a:rPr kumimoji="1" lang="ko-KR" altLang="en-US"/>
              <a:t> 및 </a:t>
            </a:r>
            <a:r>
              <a:rPr kumimoji="1" lang="en-US" altLang="ko-KR"/>
              <a:t>technique</a:t>
            </a:r>
            <a:r>
              <a:rPr kumimoji="1" lang="ko-KR" altLang="en-US"/>
              <a:t>의 실제 값을 수동으로 </a:t>
            </a:r>
            <a:r>
              <a:rPr kumimoji="1" lang="en-US" altLang="ko-KR"/>
              <a:t>labeling</a:t>
            </a:r>
            <a:r>
              <a:rPr kumimoji="1" lang="ko-KR" altLang="en-US"/>
              <a:t>하여 평가에 이용</a:t>
            </a:r>
            <a:endParaRPr kumimoji="1" lang="en-US" altLang="ko-KR"/>
          </a:p>
          <a:p>
            <a:pPr lvl="1"/>
            <a:r>
              <a:rPr kumimoji="1" lang="en-US" altLang="ko-KR"/>
              <a:t>(1) DARPA TC </a:t>
            </a:r>
            <a:r>
              <a:rPr kumimoji="1" lang="ko-KR" altLang="en-US"/>
              <a:t>보고서</a:t>
            </a:r>
            <a:r>
              <a:rPr kumimoji="1" lang="en-US" altLang="ko-KR"/>
              <a:t>: </a:t>
            </a:r>
            <a:r>
              <a:rPr kumimoji="1" lang="ko-KR" altLang="en-US"/>
              <a:t>서로 다른 </a:t>
            </a:r>
            <a:r>
              <a:rPr kumimoji="1" lang="en-US" altLang="ko-KR"/>
              <a:t>OS </a:t>
            </a:r>
            <a:r>
              <a:rPr kumimoji="1" lang="ko-KR" altLang="en-US"/>
              <a:t>플랫폼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Linux, Windows </a:t>
            </a:r>
            <a:r>
              <a:rPr kumimoji="1" lang="ko-KR" altLang="en-US"/>
              <a:t>및 </a:t>
            </a:r>
            <a:r>
              <a:rPr kumimoji="1" lang="en-US" altLang="ko-KR"/>
              <a:t>FreeBSD), </a:t>
            </a:r>
            <a:r>
              <a:rPr kumimoji="1" lang="ko-KR" altLang="en-US"/>
              <a:t>취약점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Firefox </a:t>
            </a:r>
            <a:r>
              <a:rPr kumimoji="1" lang="ko-KR" altLang="en-US" err="1"/>
              <a:t>백도어</a:t>
            </a:r>
            <a:r>
              <a:rPr kumimoji="1" lang="en-US" altLang="ko-KR"/>
              <a:t>) </a:t>
            </a:r>
            <a:r>
              <a:rPr kumimoji="1" lang="ko-KR" altLang="en-US"/>
              <a:t>및 공격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Firefox BITS Micro)</a:t>
            </a:r>
            <a:r>
              <a:rPr kumimoji="1" lang="ko-KR" altLang="en-US"/>
              <a:t>에 대한 </a:t>
            </a:r>
            <a:r>
              <a:rPr kumimoji="1" lang="en-US" altLang="ko-KR"/>
              <a:t>5</a:t>
            </a:r>
            <a:r>
              <a:rPr kumimoji="1" lang="ko-KR" altLang="en-US"/>
              <a:t>개의 공격보고서 선택</a:t>
            </a:r>
            <a:endParaRPr kumimoji="1" lang="en-US" altLang="ko-KR"/>
          </a:p>
          <a:p>
            <a:pPr lvl="1"/>
            <a:r>
              <a:rPr kumimoji="1" lang="en-US" altLang="ko-KR"/>
              <a:t>(2) </a:t>
            </a:r>
            <a:r>
              <a:rPr kumimoji="1" lang="ko-KR" altLang="en-US"/>
              <a:t>실제 </a:t>
            </a:r>
            <a:r>
              <a:rPr kumimoji="1" lang="en-US" altLang="ko-KR"/>
              <a:t>APT </a:t>
            </a:r>
            <a:r>
              <a:rPr kumimoji="1" lang="ko-KR" altLang="en-US"/>
              <a:t>캠페인 보고서</a:t>
            </a:r>
            <a:r>
              <a:rPr kumimoji="1" lang="en-US" altLang="ko-KR"/>
              <a:t>: </a:t>
            </a:r>
            <a:r>
              <a:rPr kumimoji="1" lang="ko-KR" altLang="en-US"/>
              <a:t>실제로 </a:t>
            </a:r>
            <a:r>
              <a:rPr kumimoji="1" lang="en-US" altLang="ko-KR" err="1"/>
              <a:t>AttacKG</a:t>
            </a:r>
            <a:r>
              <a:rPr kumimoji="1" lang="ko-KR" altLang="en-US"/>
              <a:t>의 성능을 조사하기 위해 잘 알려진 </a:t>
            </a:r>
            <a:r>
              <a:rPr kumimoji="1" lang="en-US" altLang="ko-KR"/>
              <a:t>threat group</a:t>
            </a:r>
            <a:r>
              <a:rPr kumimoji="1" lang="ko-KR" altLang="en-US"/>
              <a:t>인 </a:t>
            </a:r>
            <a:r>
              <a:rPr kumimoji="1" lang="en" altLang="ko-KR"/>
              <a:t>Frankenstein, </a:t>
            </a:r>
            <a:r>
              <a:rPr kumimoji="1" lang="en" altLang="ko-KR" err="1"/>
              <a:t>OceanLotus</a:t>
            </a:r>
            <a:r>
              <a:rPr kumimoji="1" lang="en" altLang="ko-KR"/>
              <a:t> </a:t>
            </a:r>
            <a:r>
              <a:rPr kumimoji="1" lang="en-US" altLang="ko-KR"/>
              <a:t>(APT32)</a:t>
            </a:r>
            <a:r>
              <a:rPr kumimoji="1" lang="ko-KR" altLang="en-US"/>
              <a:t>등의 </a:t>
            </a:r>
            <a:r>
              <a:rPr kumimoji="1" lang="en-US" altLang="ko-KR"/>
              <a:t>APT </a:t>
            </a:r>
            <a:r>
              <a:rPr kumimoji="1" lang="ko-KR" altLang="en-US"/>
              <a:t>캠페인을 설명하는 다른 </a:t>
            </a:r>
            <a:r>
              <a:rPr kumimoji="1" lang="en-US" altLang="ko-KR"/>
              <a:t>11</a:t>
            </a:r>
            <a:r>
              <a:rPr kumimoji="1" lang="ko-KR" altLang="en-US"/>
              <a:t>개의 공개된 </a:t>
            </a:r>
            <a:r>
              <a:rPr kumimoji="1" lang="en-US" altLang="ko-KR"/>
              <a:t>CTI report</a:t>
            </a:r>
            <a:r>
              <a:rPr kumimoji="1" lang="ko-KR" altLang="en-US" err="1"/>
              <a:t>를</a:t>
            </a:r>
            <a:r>
              <a:rPr kumimoji="1" lang="ko-KR" altLang="en-US"/>
              <a:t> 선택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en-US" altLang="ko-KR" err="1"/>
              <a:t>AttackKG</a:t>
            </a:r>
            <a:r>
              <a:rPr kumimoji="1" lang="ko-KR" altLang="en-US" err="1"/>
              <a:t>를</a:t>
            </a:r>
            <a:r>
              <a:rPr kumimoji="1" lang="ko-KR" altLang="en-US"/>
              <a:t> 평가하기 위해</a:t>
            </a:r>
            <a:r>
              <a:rPr kumimoji="1" lang="en-US" altLang="ko-KR"/>
              <a:t> </a:t>
            </a:r>
            <a:r>
              <a:rPr kumimoji="1" lang="ko-KR" altLang="en-US"/>
              <a:t>다음과 같은 질문 설정</a:t>
            </a:r>
            <a:endParaRPr kumimoji="1" lang="en-US" altLang="ko-KR"/>
          </a:p>
          <a:p>
            <a:pPr lvl="1"/>
            <a:r>
              <a:rPr kumimoji="1" lang="en-US" altLang="ko-KR"/>
              <a:t>RQ1: How accurate is </a:t>
            </a:r>
            <a:r>
              <a:rPr kumimoji="1" lang="en-US" altLang="ko-KR" err="1"/>
              <a:t>AttacKG</a:t>
            </a:r>
            <a:r>
              <a:rPr kumimoji="1" lang="en-US" altLang="ko-KR"/>
              <a:t> in extracting attack graphs from CTI reports?</a:t>
            </a:r>
          </a:p>
          <a:p>
            <a:pPr lvl="1"/>
            <a:r>
              <a:rPr kumimoji="1" lang="en-US" altLang="ko-KR"/>
              <a:t>RQ2: How accurate is </a:t>
            </a:r>
            <a:r>
              <a:rPr kumimoji="1" lang="en-US" altLang="ko-KR" err="1"/>
              <a:t>AttacKG</a:t>
            </a:r>
            <a:r>
              <a:rPr kumimoji="1" lang="en-US" altLang="ko-KR"/>
              <a:t> in identifying attack techniques in CTI reports?</a:t>
            </a:r>
          </a:p>
          <a:p>
            <a:pPr lvl="1"/>
            <a:r>
              <a:rPr kumimoji="1" lang="en-US" altLang="ko-KR"/>
              <a:t>RQ3: How effective is </a:t>
            </a:r>
            <a:r>
              <a:rPr kumimoji="1" lang="en-US" altLang="ko-KR" err="1"/>
              <a:t>AttacKG</a:t>
            </a:r>
            <a:r>
              <a:rPr kumimoji="1" lang="en-US" altLang="ko-KR"/>
              <a:t> at aggregating technique-level intelligence from massive reports?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219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Evaluation 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RQ1: How accurate is </a:t>
            </a:r>
            <a:r>
              <a:rPr kumimoji="1" lang="en-US" altLang="ko-KR" err="1"/>
              <a:t>AttacKG</a:t>
            </a:r>
            <a:r>
              <a:rPr kumimoji="1" lang="en-US" altLang="ko-KR"/>
              <a:t> in extracting attack graphs from CTI reports?</a:t>
            </a:r>
          </a:p>
          <a:p>
            <a:pPr lvl="1"/>
            <a:r>
              <a:rPr kumimoji="1" lang="ko-KR" altLang="en-US"/>
              <a:t>아래 표는 직접 </a:t>
            </a:r>
            <a:r>
              <a:rPr kumimoji="1" lang="en-US" altLang="ko-KR"/>
              <a:t>labeling</a:t>
            </a:r>
            <a:r>
              <a:rPr kumimoji="1" lang="ko-KR" altLang="en-US"/>
              <a:t> 한 </a:t>
            </a:r>
            <a:r>
              <a:rPr kumimoji="1" lang="en-US" altLang="ko-KR"/>
              <a:t>16</a:t>
            </a:r>
            <a:r>
              <a:rPr kumimoji="1" lang="ko-KR" altLang="en-US"/>
              <a:t>개의 </a:t>
            </a:r>
            <a:r>
              <a:rPr kumimoji="1" lang="en-US" altLang="ko-KR"/>
              <a:t>CTI</a:t>
            </a:r>
            <a:r>
              <a:rPr kumimoji="1" lang="ko-KR" altLang="en-US"/>
              <a:t> 보고서에 대해서 </a:t>
            </a:r>
            <a:r>
              <a:rPr kumimoji="1" lang="en-US" altLang="ko-KR"/>
              <a:t>entity</a:t>
            </a:r>
            <a:r>
              <a:rPr kumimoji="1" lang="ko-KR" altLang="en-US"/>
              <a:t>와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추출한 결과</a:t>
            </a:r>
            <a:endParaRPr kumimoji="1" lang="en-US" altLang="ko-KR"/>
          </a:p>
          <a:p>
            <a:pPr lvl="1"/>
            <a:r>
              <a:rPr kumimoji="1" lang="ko-KR" altLang="en-US"/>
              <a:t>해당 표에서</a:t>
            </a:r>
            <a:r>
              <a:rPr kumimoji="1" lang="en-US" altLang="ko-KR"/>
              <a:t> </a:t>
            </a:r>
            <a:r>
              <a:rPr kumimoji="1" lang="ko-KR" altLang="en-US"/>
              <a:t>각각의 데이터는 </a:t>
            </a:r>
            <a:r>
              <a:rPr kumimoji="1" lang="en-US" altLang="ko-KR">
                <a:solidFill>
                  <a:srgbClr val="00B050"/>
                </a:solidFill>
              </a:rPr>
              <a:t>–FN</a:t>
            </a:r>
            <a:r>
              <a:rPr kumimoji="1" lang="en-US" altLang="ko-KR">
                <a:solidFill>
                  <a:srgbClr val="FF0000"/>
                </a:solidFill>
              </a:rPr>
              <a:t>(+FP</a:t>
            </a:r>
            <a:r>
              <a:rPr kumimoji="1" lang="en-US" altLang="ko-KR"/>
              <a:t>)</a:t>
            </a:r>
            <a:r>
              <a:rPr kumimoji="1" lang="ko-KR" altLang="en-US"/>
              <a:t>의 형태를 가짐</a:t>
            </a:r>
            <a:endParaRPr kumimoji="1" lang="en-US" altLang="ko-KR"/>
          </a:p>
          <a:p>
            <a:pPr lvl="1"/>
            <a:r>
              <a:rPr kumimoji="1" lang="en-US" altLang="ko-KR"/>
              <a:t>Extractor </a:t>
            </a:r>
            <a:r>
              <a:rPr kumimoji="1" lang="ko-KR" altLang="en-US"/>
              <a:t>모델의 결과에 비해 </a:t>
            </a:r>
            <a:r>
              <a:rPr kumimoji="1" lang="en-US" altLang="ko-KR" err="1"/>
              <a:t>AttaKG</a:t>
            </a:r>
            <a:r>
              <a:rPr kumimoji="1" lang="ko-KR" altLang="en-US"/>
              <a:t>의 결과가 전체적으로 높은 </a:t>
            </a:r>
            <a:r>
              <a:rPr kumimoji="1" lang="en-US" altLang="ko-KR"/>
              <a:t>FP</a:t>
            </a:r>
            <a:r>
              <a:rPr kumimoji="1" lang="ko-KR" altLang="en-US" err="1"/>
              <a:t>를</a:t>
            </a:r>
            <a:r>
              <a:rPr kumimoji="1" lang="ko-KR" altLang="en-US"/>
              <a:t> 가지지만 </a:t>
            </a:r>
            <a:r>
              <a:rPr kumimoji="1" lang="en-US" altLang="ko-KR"/>
              <a:t>FN</a:t>
            </a:r>
            <a:r>
              <a:rPr kumimoji="1" lang="ko-KR" altLang="en-US"/>
              <a:t>가 훨씬 낮아 더 높은 </a:t>
            </a:r>
            <a:r>
              <a:rPr kumimoji="1" lang="en-US" altLang="ko-KR"/>
              <a:t>F1-score</a:t>
            </a:r>
            <a:r>
              <a:rPr kumimoji="1" lang="ko-KR" altLang="en-US" err="1"/>
              <a:t>를</a:t>
            </a:r>
            <a:r>
              <a:rPr kumimoji="1" lang="ko-KR" altLang="en-US"/>
              <a:t> 가짐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6FB67A-3EFB-4A6C-5196-073C8C871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20"/>
          <a:stretch/>
        </p:blipFill>
        <p:spPr>
          <a:xfrm>
            <a:off x="1698652" y="2533909"/>
            <a:ext cx="5746695" cy="35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Evaluation 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RQ2: How accurate is </a:t>
            </a:r>
            <a:r>
              <a:rPr kumimoji="1" lang="en-US" altLang="ko-KR" err="1"/>
              <a:t>AttacKG</a:t>
            </a:r>
            <a:r>
              <a:rPr kumimoji="1" lang="en-US" altLang="ko-KR"/>
              <a:t> in identifying attack techniques in CTI reports?</a:t>
            </a:r>
          </a:p>
          <a:p>
            <a:pPr lvl="1"/>
            <a:r>
              <a:rPr kumimoji="1" lang="ko-KR" altLang="en-US"/>
              <a:t>아래 표는 직접 </a:t>
            </a:r>
            <a:r>
              <a:rPr kumimoji="1" lang="en-US" altLang="ko-KR"/>
              <a:t>labeling</a:t>
            </a:r>
            <a:r>
              <a:rPr kumimoji="1" lang="ko-KR" altLang="en-US"/>
              <a:t> 한 </a:t>
            </a:r>
            <a:r>
              <a:rPr kumimoji="1" lang="en-US" altLang="ko-KR"/>
              <a:t>16</a:t>
            </a:r>
            <a:r>
              <a:rPr kumimoji="1" lang="ko-KR" altLang="en-US"/>
              <a:t>개의 </a:t>
            </a:r>
            <a:r>
              <a:rPr kumimoji="1" lang="en-US" altLang="ko-KR"/>
              <a:t>CTI</a:t>
            </a:r>
            <a:r>
              <a:rPr kumimoji="1" lang="ko-KR" altLang="en-US"/>
              <a:t> 보고서에 대해서 </a:t>
            </a:r>
            <a:r>
              <a:rPr kumimoji="1" lang="en-US" altLang="ko-KR"/>
              <a:t>Technique</a:t>
            </a:r>
            <a:r>
              <a:rPr kumimoji="1" lang="ko-KR" altLang="en-US" err="1"/>
              <a:t>를</a:t>
            </a:r>
            <a:r>
              <a:rPr kumimoji="1" lang="ko-KR" altLang="en-US"/>
              <a:t> 추출한 결과</a:t>
            </a:r>
            <a:endParaRPr kumimoji="1" lang="en-US" altLang="ko-KR"/>
          </a:p>
          <a:p>
            <a:pPr lvl="1"/>
            <a:r>
              <a:rPr kumimoji="1" lang="ko-KR" altLang="en-US"/>
              <a:t>해당 표에서</a:t>
            </a:r>
            <a:r>
              <a:rPr kumimoji="1" lang="en-US" altLang="ko-KR"/>
              <a:t> </a:t>
            </a:r>
            <a:r>
              <a:rPr kumimoji="1" lang="ko-KR" altLang="en-US"/>
              <a:t>각각의 데이터는 </a:t>
            </a:r>
            <a:r>
              <a:rPr kumimoji="1" lang="en-US" altLang="ko-KR">
                <a:solidFill>
                  <a:srgbClr val="00B050"/>
                </a:solidFill>
              </a:rPr>
              <a:t>–FN</a:t>
            </a:r>
            <a:r>
              <a:rPr kumimoji="1" lang="en-US" altLang="ko-KR">
                <a:solidFill>
                  <a:srgbClr val="FF0000"/>
                </a:solidFill>
              </a:rPr>
              <a:t>(+FP</a:t>
            </a:r>
            <a:r>
              <a:rPr kumimoji="1" lang="en-US" altLang="ko-KR"/>
              <a:t>)</a:t>
            </a:r>
            <a:r>
              <a:rPr kumimoji="1" lang="ko-KR" altLang="en-US"/>
              <a:t>의 형태를 가짐</a:t>
            </a:r>
            <a:endParaRPr kumimoji="1" lang="en-US" altLang="ko-KR"/>
          </a:p>
          <a:p>
            <a:pPr lvl="1"/>
            <a:r>
              <a:rPr kumimoji="1" lang="en-US" altLang="ko-KR"/>
              <a:t>Extractor </a:t>
            </a:r>
            <a:r>
              <a:rPr kumimoji="1" lang="ko-KR" altLang="en-US"/>
              <a:t>모델의 결과에 비해 </a:t>
            </a:r>
            <a:r>
              <a:rPr kumimoji="1" lang="en-US" altLang="ko-KR" err="1"/>
              <a:t>AttaKG</a:t>
            </a:r>
            <a:r>
              <a:rPr kumimoji="1" lang="ko-KR" altLang="en-US"/>
              <a:t>의 결과가 전체적으로 높은 </a:t>
            </a:r>
            <a:r>
              <a:rPr kumimoji="1" lang="en-US" altLang="ko-KR"/>
              <a:t>FN</a:t>
            </a:r>
            <a:r>
              <a:rPr kumimoji="1" lang="ko-KR" altLang="en-US"/>
              <a:t>을 가지지만 </a:t>
            </a:r>
            <a:r>
              <a:rPr kumimoji="1" lang="en-US" altLang="ko-KR"/>
              <a:t>FP</a:t>
            </a:r>
            <a:r>
              <a:rPr kumimoji="1" lang="ko-KR" altLang="en-US"/>
              <a:t>가 훨씬 낮아 더 높은 </a:t>
            </a:r>
            <a:r>
              <a:rPr kumimoji="1" lang="en-US" altLang="ko-KR"/>
              <a:t>F1-score</a:t>
            </a:r>
            <a:r>
              <a:rPr kumimoji="1" lang="ko-KR" altLang="en-US" err="1"/>
              <a:t>를</a:t>
            </a:r>
            <a:r>
              <a:rPr kumimoji="1" lang="ko-KR" altLang="en-US"/>
              <a:t> 가짐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BB37C9-5054-FE1D-3334-34665B710008}"/>
              </a:ext>
            </a:extLst>
          </p:cNvPr>
          <p:cNvGrpSpPr/>
          <p:nvPr/>
        </p:nvGrpSpPr>
        <p:grpSpPr>
          <a:xfrm>
            <a:off x="2602545" y="2605347"/>
            <a:ext cx="3938910" cy="3524971"/>
            <a:chOff x="765198" y="2605347"/>
            <a:chExt cx="3938910" cy="35249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1BED07-2343-4DD6-5F69-15BA11648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928"/>
            <a:stretch/>
          </p:blipFill>
          <p:spPr>
            <a:xfrm>
              <a:off x="2871387" y="2605347"/>
              <a:ext cx="1832721" cy="3524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2107D3-1AAB-97C7-81DD-D7F306CF8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2336"/>
            <a:stretch/>
          </p:blipFill>
          <p:spPr>
            <a:xfrm>
              <a:off x="765198" y="2605347"/>
              <a:ext cx="2106189" cy="3524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785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Evaluation 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RQ3: How effective is </a:t>
            </a:r>
            <a:r>
              <a:rPr kumimoji="1" lang="en-US" altLang="ko-KR" err="1"/>
              <a:t>AttacKG</a:t>
            </a:r>
            <a:r>
              <a:rPr kumimoji="1" lang="en-US" altLang="ko-KR"/>
              <a:t> at aggregating technique-level intelligence from massive reports?</a:t>
            </a:r>
          </a:p>
          <a:p>
            <a:pPr lvl="1"/>
            <a:r>
              <a:rPr kumimoji="1" lang="ko-KR" altLang="en-US"/>
              <a:t>아래 표는 </a:t>
            </a:r>
            <a:r>
              <a:rPr kumimoji="1" lang="en-US" altLang="ko-KR" err="1"/>
              <a:t>AttacKG</a:t>
            </a:r>
            <a:r>
              <a:rPr kumimoji="1" lang="ko-KR" altLang="en-US" err="1"/>
              <a:t>를</a:t>
            </a:r>
            <a:r>
              <a:rPr kumimoji="1" lang="ko-KR" altLang="en-US"/>
              <a:t> 이용해 추출한 </a:t>
            </a:r>
            <a:r>
              <a:rPr kumimoji="1" lang="en-US" altLang="ko-KR"/>
              <a:t>1,515</a:t>
            </a:r>
            <a:r>
              <a:rPr kumimoji="1" lang="ko-KR" altLang="en-US"/>
              <a:t>개의 </a:t>
            </a:r>
            <a:r>
              <a:rPr kumimoji="1" lang="en-US" altLang="ko-KR"/>
              <a:t>CTI report</a:t>
            </a:r>
            <a:r>
              <a:rPr kumimoji="1" lang="ko-KR" altLang="en-US"/>
              <a:t>로부터 가장 많이 사용된 </a:t>
            </a:r>
            <a:r>
              <a:rPr kumimoji="1" lang="en-US" altLang="ko-KR"/>
              <a:t>6</a:t>
            </a:r>
            <a:r>
              <a:rPr kumimoji="1" lang="ko-KR" altLang="en-US"/>
              <a:t>가지 기술과 해당하는 </a:t>
            </a:r>
            <a:r>
              <a:rPr kumimoji="1" lang="en-US" altLang="ko-KR" err="1"/>
              <a:t>IoCs</a:t>
            </a:r>
            <a:r>
              <a:rPr kumimoji="1" lang="ko-KR" altLang="en-US"/>
              <a:t> 수</a:t>
            </a:r>
            <a:endParaRPr kumimoji="1" lang="en-US" altLang="ko-KR"/>
          </a:p>
          <a:p>
            <a:pPr lvl="1"/>
            <a:r>
              <a:rPr kumimoji="1" lang="ko-KR" altLang="en-US"/>
              <a:t>이는 수작업을 통해 작성된</a:t>
            </a:r>
            <a:r>
              <a:rPr kumimoji="1" lang="en-US" altLang="ko-KR"/>
              <a:t> </a:t>
            </a:r>
            <a:r>
              <a:rPr kumimoji="1" lang="ko-KR" altLang="en-US"/>
              <a:t>최상위 </a:t>
            </a:r>
            <a:r>
              <a:rPr kumimoji="1" lang="en-US" altLang="ko-KR"/>
              <a:t>TTP</a:t>
            </a:r>
            <a:r>
              <a:rPr kumimoji="1" lang="ko-KR" altLang="en-US"/>
              <a:t> 목록과 중복됨</a:t>
            </a:r>
            <a:r>
              <a:rPr kumimoji="1" lang="en-US" altLang="ko-KR"/>
              <a:t> (</a:t>
            </a:r>
            <a:r>
              <a:rPr kumimoji="1" lang="ko-KR" altLang="en-US"/>
              <a:t>현재는 겹치는 내용이 적음</a:t>
            </a:r>
            <a:r>
              <a:rPr kumimoji="1" lang="en-US" altLang="ko-KR"/>
              <a:t>)</a:t>
            </a:r>
          </a:p>
          <a:p>
            <a:pPr lvl="1"/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23118-35BD-D20E-924E-B538DF9B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66" y="2576717"/>
            <a:ext cx="3529924" cy="375410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D54268-D44F-7677-74F5-9C1DDFE9E5F6}"/>
              </a:ext>
            </a:extLst>
          </p:cNvPr>
          <p:cNvGrpSpPr/>
          <p:nvPr/>
        </p:nvGrpSpPr>
        <p:grpSpPr>
          <a:xfrm>
            <a:off x="447061" y="4211741"/>
            <a:ext cx="4604047" cy="1542078"/>
            <a:chOff x="447061" y="4211741"/>
            <a:chExt cx="4604047" cy="15420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5A404E-D803-3BF7-CCFA-03E9E3A30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61" y="4211741"/>
              <a:ext cx="4604047" cy="1542078"/>
            </a:xfrm>
            <a:prstGeom prst="rect">
              <a:avLst/>
            </a:prstGeom>
          </p:spPr>
        </p:pic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5951FB8A-E14C-BAD9-DD2D-839AA2DF9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061" y="4922378"/>
              <a:ext cx="153556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7DD4A01-3356-9CEB-E356-70DB527F4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061" y="5486401"/>
              <a:ext cx="168938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C42CA688-0E4C-84E2-37B3-53B2290E0BAE}"/>
              </a:ext>
            </a:extLst>
          </p:cNvPr>
          <p:cNvSpPr/>
          <p:nvPr/>
        </p:nvSpPr>
        <p:spPr>
          <a:xfrm>
            <a:off x="5529129" y="3777241"/>
            <a:ext cx="572568" cy="2136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AAC0F-868A-6E9B-878F-8438687BBE43}"/>
              </a:ext>
            </a:extLst>
          </p:cNvPr>
          <p:cNvSpPr/>
          <p:nvPr/>
        </p:nvSpPr>
        <p:spPr>
          <a:xfrm>
            <a:off x="5529128" y="4411038"/>
            <a:ext cx="700755" cy="2136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4225C-2E8F-F2EE-EDB6-68523A44EEA2}"/>
              </a:ext>
            </a:extLst>
          </p:cNvPr>
          <p:cNvSpPr txBox="1"/>
          <p:nvPr/>
        </p:nvSpPr>
        <p:spPr>
          <a:xfrm>
            <a:off x="6340330" y="6375044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회사 별 집계한 상위 </a:t>
            </a:r>
            <a:r>
              <a:rPr kumimoji="1" lang="en-US" altLang="ko-KR" sz="1100"/>
              <a:t>10</a:t>
            </a:r>
            <a:r>
              <a:rPr kumimoji="1" lang="ko-KR" altLang="en-US" sz="1100"/>
              <a:t>개</a:t>
            </a:r>
            <a:r>
              <a:rPr kumimoji="1" lang="en-US" altLang="ko-KR" sz="1100"/>
              <a:t> TTP</a:t>
            </a:r>
            <a:endParaRPr kumimoji="1" lang="ko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7AAD6-00CE-0C51-22A7-8732C7C42BE8}"/>
              </a:ext>
            </a:extLst>
          </p:cNvPr>
          <p:cNvSpPr txBox="1"/>
          <p:nvPr/>
        </p:nvSpPr>
        <p:spPr>
          <a:xfrm>
            <a:off x="4946073" y="-3990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   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891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498995-7384-436F-BDCE-2F3EBDE3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02" y="352151"/>
            <a:ext cx="7539434" cy="413029"/>
          </a:xfrm>
        </p:spPr>
        <p:txBody>
          <a:bodyPr/>
          <a:lstStyle/>
          <a:p>
            <a:r>
              <a:rPr lang="en-US" altLang="ko-KR"/>
              <a:t>1. Introduction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D22A6-80AB-42F3-8252-9D067928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03" y="965682"/>
            <a:ext cx="8796109" cy="5164636"/>
          </a:xfrm>
        </p:spPr>
        <p:txBody>
          <a:bodyPr/>
          <a:lstStyle/>
          <a:p>
            <a:r>
              <a:rPr lang="en-US" altLang="ko-KR"/>
              <a:t>APT(</a:t>
            </a:r>
            <a:r>
              <a:rPr lang="en-US" altLang="ko-KR" err="1"/>
              <a:t>Advenced</a:t>
            </a:r>
            <a:r>
              <a:rPr lang="en-US" altLang="ko-KR"/>
              <a:t> Persistent Threats)</a:t>
            </a:r>
            <a:r>
              <a:rPr lang="ko-KR" altLang="en-US"/>
              <a:t> 등 증가하는 지능형 사이버 공격이 증가하고 있음</a:t>
            </a:r>
            <a:endParaRPr lang="en-US" altLang="ko-KR"/>
          </a:p>
          <a:p>
            <a:r>
              <a:rPr lang="ko-KR" altLang="en-US"/>
              <a:t>보안전문가들은 </a:t>
            </a:r>
            <a:r>
              <a:rPr lang="en-US" altLang="ko-KR"/>
              <a:t>Threat Intelligence</a:t>
            </a:r>
            <a:r>
              <a:rPr lang="ko-KR" altLang="en-US" err="1"/>
              <a:t>를</a:t>
            </a:r>
            <a:r>
              <a:rPr lang="ko-KR" altLang="en-US"/>
              <a:t> 공유하는 방식으로 사이버 공격 탐지 기법을 향상시키고 있음</a:t>
            </a:r>
            <a:endParaRPr lang="en-US" altLang="ko-KR"/>
          </a:p>
          <a:p>
            <a:pPr lvl="1"/>
            <a:r>
              <a:rPr lang="ko-KR" altLang="en-US"/>
              <a:t>기존 </a:t>
            </a:r>
            <a:r>
              <a:rPr lang="en-US" altLang="ko-KR" err="1"/>
              <a:t>OpenIoC</a:t>
            </a:r>
            <a:r>
              <a:rPr lang="en-US" altLang="ko-KR"/>
              <a:t>, STIX</a:t>
            </a:r>
            <a:r>
              <a:rPr lang="ko-KR" altLang="en-US"/>
              <a:t>와 같은 </a:t>
            </a:r>
            <a:r>
              <a:rPr lang="en-US" altLang="ko-KR"/>
              <a:t>Threat Intelligence</a:t>
            </a:r>
            <a:r>
              <a:rPr lang="ko-KR" altLang="en-US"/>
              <a:t> 표준을 이용해 </a:t>
            </a:r>
            <a:r>
              <a:rPr lang="en-US" altLang="ko-KR"/>
              <a:t>AlienVault</a:t>
            </a:r>
            <a:r>
              <a:rPr lang="ko-KR" altLang="en-US"/>
              <a:t> </a:t>
            </a:r>
            <a:r>
              <a:rPr lang="en-US" altLang="ko-KR"/>
              <a:t>OTX,</a:t>
            </a:r>
            <a:r>
              <a:rPr lang="ko-KR" altLang="en-US"/>
              <a:t> </a:t>
            </a:r>
            <a:r>
              <a:rPr lang="en-US" altLang="ko-KR"/>
              <a:t>IBM</a:t>
            </a:r>
            <a:r>
              <a:rPr lang="ko-KR" altLang="en-US"/>
              <a:t> </a:t>
            </a:r>
            <a:r>
              <a:rPr lang="en-US" altLang="ko-KR"/>
              <a:t>X-Force</a:t>
            </a:r>
            <a:r>
              <a:rPr lang="ko-KR" altLang="en-US"/>
              <a:t>와 같은 플랫폼을 통해서 공유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92F201-F9E0-414D-8ADD-975E996B2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144D6-89E9-8242-EA78-B941F140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43" y="2324683"/>
            <a:ext cx="4099622" cy="3989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4B1AB-2650-3823-C2CB-3E2277DFC8F3}"/>
              </a:ext>
            </a:extLst>
          </p:cNvPr>
          <p:cNvSpPr txBox="1"/>
          <p:nvPr/>
        </p:nvSpPr>
        <p:spPr>
          <a:xfrm>
            <a:off x="4736943" y="6566896"/>
            <a:ext cx="4322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/>
              <a:t>https://</a:t>
            </a:r>
            <a:r>
              <a:rPr kumimoji="1" lang="en" altLang="ko-KR" sz="800" err="1"/>
              <a:t>exchange.xforce.ibmcloud.com</a:t>
            </a:r>
            <a:r>
              <a:rPr kumimoji="1" lang="en" altLang="ko-KR" sz="800"/>
              <a:t>/malware-analysis/guid:206bfc2961046b1fa427c9332141da7b</a:t>
            </a:r>
            <a:endParaRPr kumimoji="1" lang="ko-KR" altLang="en-US" sz="8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E1ED2-DCEE-597D-FE20-001B3494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2" y="2324682"/>
            <a:ext cx="4393898" cy="3989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C7526B-CBE6-AC1F-6129-E9A376B5B71F}"/>
              </a:ext>
            </a:extLst>
          </p:cNvPr>
          <p:cNvSpPr txBox="1"/>
          <p:nvPr/>
        </p:nvSpPr>
        <p:spPr>
          <a:xfrm>
            <a:off x="178102" y="6566896"/>
            <a:ext cx="26613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/>
              <a:t>https://</a:t>
            </a:r>
            <a:r>
              <a:rPr kumimoji="1" lang="en" altLang="ko-KR" sz="800" err="1"/>
              <a:t>otx.alienvault.com</a:t>
            </a:r>
            <a:r>
              <a:rPr kumimoji="1" lang="en" altLang="ko-KR" sz="800"/>
              <a:t>/pulse/63f7359a3f8a14f7eb9dd3a8</a:t>
            </a:r>
            <a:endParaRPr kumimoji="1" lang="ko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29023-19E1-5A8E-75A1-CBFC1A9565BD}"/>
              </a:ext>
            </a:extLst>
          </p:cNvPr>
          <p:cNvSpPr txBox="1"/>
          <p:nvPr/>
        </p:nvSpPr>
        <p:spPr>
          <a:xfrm>
            <a:off x="1753214" y="6340235"/>
            <a:ext cx="1243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Alien Vault OTX</a:t>
            </a:r>
            <a:endParaRPr kumimoji="1"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B4091-2834-A1FC-DA1A-2C2529A67626}"/>
              </a:ext>
            </a:extLst>
          </p:cNvPr>
          <p:cNvSpPr txBox="1"/>
          <p:nvPr/>
        </p:nvSpPr>
        <p:spPr>
          <a:xfrm>
            <a:off x="6273632" y="6343465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IBM X-Force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5192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Evaluation 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TKGs for attack variants detection</a:t>
            </a:r>
          </a:p>
          <a:p>
            <a:pPr lvl="1"/>
            <a:r>
              <a:rPr kumimoji="1" lang="en-US" altLang="ko-KR"/>
              <a:t>A</a:t>
            </a:r>
            <a:r>
              <a:rPr kumimoji="1" lang="ko-KR" altLang="en-US"/>
              <a:t>는 </a:t>
            </a:r>
            <a:r>
              <a:rPr kumimoji="1" lang="en-US" altLang="ko-KR"/>
              <a:t>Frankenstein </a:t>
            </a:r>
            <a:r>
              <a:rPr kumimoji="1" lang="ko-KR" altLang="en-US"/>
              <a:t>캠페인에서 발췌한 </a:t>
            </a:r>
            <a:r>
              <a:rPr kumimoji="1" lang="en-US" altLang="ko-KR"/>
              <a:t>T1204-User Execution</a:t>
            </a:r>
            <a:r>
              <a:rPr kumimoji="1" lang="ko-KR" altLang="en-US"/>
              <a:t>및 </a:t>
            </a:r>
            <a:r>
              <a:rPr kumimoji="1" lang="en-US" altLang="ko-KR"/>
              <a:t>T1547-Boot </a:t>
            </a:r>
            <a:r>
              <a:rPr kumimoji="1" lang="en-US" altLang="ko-KR" err="1"/>
              <a:t>Autostart</a:t>
            </a:r>
            <a:r>
              <a:rPr kumimoji="1" lang="ko-KR" altLang="en-US"/>
              <a:t>로 </a:t>
            </a:r>
            <a:r>
              <a:rPr kumimoji="1" lang="ko-KR" altLang="en-US" err="1"/>
              <a:t>구성된공격을</a:t>
            </a:r>
            <a:r>
              <a:rPr kumimoji="1" lang="ko-KR" altLang="en-US"/>
              <a:t> 수행하는 부분</a:t>
            </a:r>
            <a:endParaRPr kumimoji="1" lang="en-US" altLang="ko-KR"/>
          </a:p>
          <a:p>
            <a:pPr lvl="1"/>
            <a:r>
              <a:rPr kumimoji="1" lang="en-US" altLang="ko-KR"/>
              <a:t>B</a:t>
            </a:r>
            <a:r>
              <a:rPr kumimoji="1" lang="ko-KR" altLang="en-US"/>
              <a:t>는 해당 캠페인의 일부를 변형시킨 것</a:t>
            </a:r>
            <a:endParaRPr kumimoji="1" lang="en-US" altLang="ko-KR"/>
          </a:p>
          <a:p>
            <a:pPr lvl="2"/>
            <a:r>
              <a:rPr kumimoji="1" lang="en-US" altLang="ko-KR"/>
              <a:t>T1204</a:t>
            </a:r>
            <a:r>
              <a:rPr kumimoji="1" lang="ko-KR" altLang="en-US"/>
              <a:t>의 파일 서버 </a:t>
            </a:r>
            <a:r>
              <a:rPr kumimoji="1" lang="en-US" altLang="ko-KR"/>
              <a:t>URL</a:t>
            </a:r>
            <a:r>
              <a:rPr kumimoji="1" lang="ko-KR" altLang="en-US"/>
              <a:t>이 변경되었으며</a:t>
            </a:r>
            <a:r>
              <a:rPr kumimoji="1" lang="en-US" altLang="ko-KR"/>
              <a:t>, T1547</a:t>
            </a:r>
            <a:r>
              <a:rPr kumimoji="1" lang="ko-KR" altLang="en-US"/>
              <a:t>의 구현이 </a:t>
            </a:r>
            <a:r>
              <a:rPr kumimoji="1" lang="en-US" altLang="ko-KR"/>
              <a:t>(A) </a:t>
            </a:r>
            <a:r>
              <a:rPr kumimoji="1" lang="ko-KR" altLang="en-US"/>
              <a:t>레지스트리 실행 키에서 </a:t>
            </a:r>
            <a:r>
              <a:rPr kumimoji="1" lang="en-US" altLang="ko-KR"/>
              <a:t>(D) DLL </a:t>
            </a:r>
            <a:r>
              <a:rPr kumimoji="1" lang="ko-KR" altLang="en-US"/>
              <a:t>사이드 로딩으로 변경됨</a:t>
            </a:r>
            <a:endParaRPr kumimoji="1" lang="en-US" altLang="ko-KR"/>
          </a:p>
          <a:p>
            <a:pPr lvl="2"/>
            <a:r>
              <a:rPr kumimoji="1" lang="ko-KR" altLang="en-US"/>
              <a:t>이러한 변경 사항은 공격의 기능에 영향을 미치지 않음</a:t>
            </a:r>
            <a:endParaRPr kumimoji="1" lang="en-US" altLang="ko-KR"/>
          </a:p>
          <a:p>
            <a:pPr lvl="1"/>
            <a:r>
              <a:rPr kumimoji="1" lang="en-US" altLang="ko-KR"/>
              <a:t>C, D, E</a:t>
            </a:r>
            <a:r>
              <a:rPr kumimoji="1" lang="ko-KR" altLang="en-US" err="1"/>
              <a:t>를</a:t>
            </a:r>
            <a:r>
              <a:rPr kumimoji="1" lang="ko-KR" altLang="en-US"/>
              <a:t> 통해 다른 </a:t>
            </a:r>
            <a:r>
              <a:rPr kumimoji="1" lang="en-US" altLang="ko-KR"/>
              <a:t>granularity</a:t>
            </a:r>
            <a:r>
              <a:rPr kumimoji="1" lang="ko-KR" altLang="en-US" err="1"/>
              <a:t>를</a:t>
            </a:r>
            <a:r>
              <a:rPr kumimoji="1" lang="ko-KR" altLang="en-US"/>
              <a:t> 기반으로 한 대표적인 </a:t>
            </a:r>
            <a:r>
              <a:rPr kumimoji="1" lang="en-US" altLang="ko-KR"/>
              <a:t>Intelligence-based attack detection</a:t>
            </a:r>
            <a:r>
              <a:rPr kumimoji="1" lang="ko-KR" altLang="en-US"/>
              <a:t> 방법 세 가지를 비교하였다</a:t>
            </a:r>
            <a:r>
              <a:rPr kumimoji="1" lang="en-US" altLang="ko-KR"/>
              <a:t>. </a:t>
            </a:r>
          </a:p>
          <a:p>
            <a:pPr lvl="1"/>
            <a:r>
              <a:rPr kumimoji="1" lang="en-US" altLang="ko-KR"/>
              <a:t>C</a:t>
            </a:r>
            <a:r>
              <a:rPr kumimoji="1" lang="ko-KR" altLang="en-US"/>
              <a:t>에서 </a:t>
            </a:r>
            <a:r>
              <a:rPr kumimoji="1" lang="en-US" altLang="ko-KR"/>
              <a:t>Node-intelligence</a:t>
            </a:r>
            <a:r>
              <a:rPr kumimoji="1" lang="ko-KR" altLang="en-US"/>
              <a:t> 기반 탐지는 오류를 최소화하기 위해 정확한 일치를 요구하기 때문에</a:t>
            </a:r>
            <a:r>
              <a:rPr kumimoji="1" lang="en-US" altLang="ko-KR"/>
              <a:t>, </a:t>
            </a:r>
            <a:r>
              <a:rPr kumimoji="1" lang="ko-KR" altLang="en-US"/>
              <a:t>난독화를 우회하기 쉽다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D</a:t>
            </a:r>
            <a:r>
              <a:rPr kumimoji="1" lang="ko-KR" altLang="en-US"/>
              <a:t>에서 </a:t>
            </a:r>
            <a:r>
              <a:rPr kumimoji="1" lang="en-US" altLang="ko-KR"/>
              <a:t>Attack-level</a:t>
            </a:r>
            <a:r>
              <a:rPr kumimoji="1" lang="ko-KR" altLang="en-US"/>
              <a:t> 탐지는 구조 정보를 고려해 노드 정보를 일반화함으로 탐지 일반성을 향상시킨다</a:t>
            </a:r>
            <a:r>
              <a:rPr kumimoji="1" lang="en-US" altLang="ko-KR"/>
              <a:t>. </a:t>
            </a:r>
          </a:p>
          <a:p>
            <a:pPr lvl="2"/>
            <a:r>
              <a:rPr kumimoji="1" lang="ko-KR" altLang="en-US"/>
              <a:t>공격자는 여전히 캠페인에서 사용하는 </a:t>
            </a:r>
            <a:r>
              <a:rPr kumimoji="1" lang="en-US" altLang="ko-KR"/>
              <a:t>technique</a:t>
            </a:r>
            <a:r>
              <a:rPr kumimoji="1" lang="ko-KR" altLang="en-US" err="1"/>
              <a:t>를</a:t>
            </a:r>
            <a:r>
              <a:rPr kumimoji="1" lang="ko-KR" altLang="en-US"/>
              <a:t> 변경하여 쉽게 탐지를 회피할 수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E</a:t>
            </a:r>
            <a:r>
              <a:rPr kumimoji="1" lang="ko-KR" altLang="en-US"/>
              <a:t>에서 </a:t>
            </a:r>
            <a:r>
              <a:rPr kumimoji="1" lang="en-US" altLang="ko-KR"/>
              <a:t>Technique-level</a:t>
            </a:r>
            <a:r>
              <a:rPr kumimoji="1" lang="ko-KR" altLang="en-US"/>
              <a:t> 탐지는 서로 다른 공격 기술을 독립적으로 탐지 가능</a:t>
            </a:r>
            <a:endParaRPr kumimoji="1" lang="en-US" altLang="ko-KR"/>
          </a:p>
          <a:p>
            <a:pPr lvl="2"/>
            <a:r>
              <a:rPr kumimoji="1" lang="ko-KR" altLang="en-US"/>
              <a:t>또한</a:t>
            </a:r>
            <a:r>
              <a:rPr kumimoji="1" lang="en-US" altLang="ko-KR"/>
              <a:t>, </a:t>
            </a:r>
            <a:r>
              <a:rPr kumimoji="1" lang="ko-KR" altLang="en-US"/>
              <a:t>여러 보고서에서 풀어낸 기술적 지식을 통해 다양한 변형된 공격의 탐지를 효과적으로 수행 가능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7AAD6-00CE-0C51-22A7-8732C7C42BE8}"/>
              </a:ext>
            </a:extLst>
          </p:cNvPr>
          <p:cNvSpPr txBox="1"/>
          <p:nvPr/>
        </p:nvSpPr>
        <p:spPr>
          <a:xfrm>
            <a:off x="4946073" y="-3990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    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05114-ED04-887F-D063-03FD3083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33" y="3607725"/>
            <a:ext cx="7873733" cy="3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37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21B342-FFFF-4FE9-A8EA-5B3E585884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00950" y="5624513"/>
            <a:ext cx="1543050" cy="274637"/>
          </a:xfrm>
        </p:spPr>
        <p:txBody>
          <a:bodyPr/>
          <a:lstStyle/>
          <a:p>
            <a:fld id="{48865385-EDC5-4410-A9D4-CC6649AD36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2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793B2-1200-953B-09E2-D23AC830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Introduction (Cont’d)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749A3-2B6B-D6C7-C126-340EE5EE5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Threat Intelligence </a:t>
            </a:r>
            <a:r>
              <a:rPr kumimoji="1" lang="ko-KR" altLang="en-US"/>
              <a:t>표준은 </a:t>
            </a:r>
            <a:r>
              <a:rPr kumimoji="1" lang="en-US" altLang="ko-KR"/>
              <a:t>sample</a:t>
            </a:r>
            <a:r>
              <a:rPr kumimoji="1" lang="ko-KR" altLang="en-US"/>
              <a:t>의 </a:t>
            </a:r>
            <a:r>
              <a:rPr kumimoji="1" lang="en-US" altLang="ko-KR"/>
              <a:t>hash, C&amp;C</a:t>
            </a:r>
            <a:r>
              <a:rPr kumimoji="1" lang="ko-KR" altLang="en-US"/>
              <a:t>서버의 </a:t>
            </a:r>
            <a:r>
              <a:rPr kumimoji="1" lang="en-US" altLang="ko-KR"/>
              <a:t>IP/Domain</a:t>
            </a:r>
            <a:r>
              <a:rPr kumimoji="1" lang="ko-KR" altLang="en-US"/>
              <a:t> 등을 </a:t>
            </a:r>
            <a:r>
              <a:rPr kumimoji="1" lang="en-US" altLang="ko-KR" err="1"/>
              <a:t>IoCs</a:t>
            </a:r>
            <a:r>
              <a:rPr kumimoji="1" lang="en-US" altLang="ko-KR"/>
              <a:t>(Indicator of Compromises)</a:t>
            </a:r>
            <a:r>
              <a:rPr kumimoji="1" lang="ko-KR" altLang="en-US"/>
              <a:t>로 표현</a:t>
            </a:r>
            <a:endParaRPr kumimoji="1" lang="en-US" altLang="ko-KR"/>
          </a:p>
          <a:p>
            <a:r>
              <a:rPr kumimoji="1" lang="ko-KR" altLang="en-US"/>
              <a:t>최근 연구는 </a:t>
            </a:r>
            <a:r>
              <a:rPr kumimoji="1" lang="en-US" altLang="ko-KR"/>
              <a:t>Disconnected </a:t>
            </a:r>
            <a:r>
              <a:rPr kumimoji="1" lang="en-US" altLang="ko-KR" err="1"/>
              <a:t>IoCs</a:t>
            </a:r>
            <a:r>
              <a:rPr kumimoji="1" lang="ko-KR" altLang="en-US" err="1"/>
              <a:t>를</a:t>
            </a:r>
            <a:r>
              <a:rPr kumimoji="1" lang="ko-KR" altLang="en-US"/>
              <a:t> 사용한 탐지는 우회가 쉽다는 것을 보임 </a:t>
            </a:r>
            <a:r>
              <a:rPr kumimoji="1" lang="en-US" altLang="ko-KR"/>
              <a:t>[28,32]</a:t>
            </a:r>
          </a:p>
          <a:p>
            <a:pPr lvl="1"/>
            <a:r>
              <a:rPr kumimoji="1" lang="ko-KR" altLang="en-US"/>
              <a:t>기존 탐지된 </a:t>
            </a:r>
            <a:r>
              <a:rPr kumimoji="1" lang="en-US" altLang="ko-KR"/>
              <a:t>domain</a:t>
            </a:r>
            <a:r>
              <a:rPr kumimoji="1" lang="ko-KR" altLang="en-US"/>
              <a:t>을 단순히 탐지에 사용하는 경우</a:t>
            </a:r>
            <a:r>
              <a:rPr kumimoji="1" lang="en-US" altLang="ko-KR"/>
              <a:t>,</a:t>
            </a:r>
            <a:r>
              <a:rPr kumimoji="1" lang="ko-KR" altLang="en-US"/>
              <a:t> 공격자는 공격에 사용하는 </a:t>
            </a:r>
            <a:r>
              <a:rPr kumimoji="1" lang="en-US" altLang="ko-KR"/>
              <a:t>domain</a:t>
            </a:r>
            <a:r>
              <a:rPr kumimoji="1" lang="ko-KR" altLang="en-US"/>
              <a:t>을 자주 변경함으로 우회가능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en-US" altLang="ko-KR"/>
              <a:t>IoC</a:t>
            </a:r>
            <a:r>
              <a:rPr kumimoji="1" lang="ko-KR" altLang="en-US"/>
              <a:t>의 상호작용을 이용한 </a:t>
            </a:r>
            <a:r>
              <a:rPr kumimoji="1" lang="ko-KR" altLang="en-US">
                <a:solidFill>
                  <a:srgbClr val="1F4345"/>
                </a:solidFill>
              </a:rPr>
              <a:t>그래프기반 탐지 방법은 공격기술을 식별할 </a:t>
            </a:r>
            <a:r>
              <a:rPr kumimoji="1" lang="ko-KR" altLang="en-US"/>
              <a:t>수 있고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 </a:t>
            </a:r>
            <a:r>
              <a:rPr kumimoji="1" lang="ko-KR" altLang="en-US"/>
              <a:t>더 나은 탐지성능을 보임</a:t>
            </a:r>
            <a:r>
              <a:rPr kumimoji="1" lang="en-US" altLang="ko-KR"/>
              <a:t>	</a:t>
            </a:r>
          </a:p>
          <a:p>
            <a:pPr lvl="1"/>
            <a:r>
              <a:rPr kumimoji="1" lang="en-US" altLang="ko-KR"/>
              <a:t>Attack Technique</a:t>
            </a:r>
            <a:r>
              <a:rPr kumimoji="1" lang="ko-KR" altLang="en-US"/>
              <a:t>은 많은 보안 솔루션에서 사용되고 있으며</a:t>
            </a:r>
            <a:r>
              <a:rPr kumimoji="1" lang="en-US" altLang="ko-KR"/>
              <a:t>,</a:t>
            </a:r>
            <a:r>
              <a:rPr kumimoji="1" lang="ko-KR" altLang="en-US"/>
              <a:t> 이는 공격이 어떻게 수행되는지에 대해 초점을 맞춤</a:t>
            </a:r>
            <a:endParaRPr kumimoji="1" lang="en-US" altLang="ko-KR"/>
          </a:p>
          <a:p>
            <a:pPr lvl="1"/>
            <a:r>
              <a:rPr kumimoji="1" lang="en-US" altLang="ko-KR"/>
              <a:t>Attack Technique</a:t>
            </a:r>
            <a:r>
              <a:rPr kumimoji="1" lang="ko-KR" altLang="en-US"/>
              <a:t>은 </a:t>
            </a:r>
            <a:r>
              <a:rPr kumimoji="1" lang="en-US" altLang="ko-KR" err="1"/>
              <a:t>Mitre</a:t>
            </a:r>
            <a:r>
              <a:rPr kumimoji="1" lang="ko-KR" altLang="en-US"/>
              <a:t> </a:t>
            </a:r>
            <a:r>
              <a:rPr kumimoji="1" lang="en-US" altLang="ko-KR"/>
              <a:t>ATT&amp;CK matrix</a:t>
            </a:r>
            <a:r>
              <a:rPr kumimoji="1" lang="ko-KR" altLang="en-US"/>
              <a:t>와 같은 형태로 표현됨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6E7BD8-6F2E-530F-40FF-8DADBA40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1284B9-8819-FE3B-DD59-E58A074C1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740D5-C984-B24B-E6ED-65C97A7A2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t="1762" b="2866"/>
          <a:stretch/>
        </p:blipFill>
        <p:spPr>
          <a:xfrm>
            <a:off x="169788" y="3150473"/>
            <a:ext cx="3873282" cy="2792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11444B-9DCA-3853-14CD-2BBA7C22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0" y="3082716"/>
            <a:ext cx="4867121" cy="2928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E4667-70D3-0940-6BCB-BCF86CCB0CA8}"/>
              </a:ext>
            </a:extLst>
          </p:cNvPr>
          <p:cNvSpPr txBox="1"/>
          <p:nvPr/>
        </p:nvSpPr>
        <p:spPr>
          <a:xfrm>
            <a:off x="1869024" y="6011048"/>
            <a:ext cx="474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err="1"/>
              <a:t>IoCs</a:t>
            </a:r>
            <a:endParaRPr kumimoji="1"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CBCED-BB48-EC91-78DF-89254D7B276A}"/>
              </a:ext>
            </a:extLst>
          </p:cNvPr>
          <p:cNvSpPr txBox="1"/>
          <p:nvPr/>
        </p:nvSpPr>
        <p:spPr>
          <a:xfrm>
            <a:off x="6021450" y="6011048"/>
            <a:ext cx="1243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ATT&amp;CK matrix</a:t>
            </a:r>
            <a:endParaRPr kumimoji="1"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616AF-D037-B112-7F65-8180636AC622}"/>
              </a:ext>
            </a:extLst>
          </p:cNvPr>
          <p:cNvSpPr txBox="1"/>
          <p:nvPr/>
        </p:nvSpPr>
        <p:spPr>
          <a:xfrm>
            <a:off x="169788" y="6235879"/>
            <a:ext cx="26613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/>
              <a:t>https://</a:t>
            </a:r>
            <a:r>
              <a:rPr kumimoji="1" lang="en" altLang="ko-KR" sz="800" err="1"/>
              <a:t>otx.alienvault.com</a:t>
            </a:r>
            <a:r>
              <a:rPr kumimoji="1" lang="en" altLang="ko-KR" sz="800"/>
              <a:t>/pulse/63f7359a3f8a14f7eb9dd3a8</a:t>
            </a:r>
            <a:endParaRPr kumimoji="1" lang="ko-KR" altLang="en-US" sz="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3A9C6-AA6A-1D0B-D9D5-B61A8F006543}"/>
              </a:ext>
            </a:extLst>
          </p:cNvPr>
          <p:cNvSpPr txBox="1"/>
          <p:nvPr/>
        </p:nvSpPr>
        <p:spPr>
          <a:xfrm>
            <a:off x="4209500" y="6235879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/>
              <a:t>https://</a:t>
            </a:r>
            <a:r>
              <a:rPr kumimoji="1" lang="en" altLang="ko-KR" sz="800" err="1"/>
              <a:t>attack.mitre.org</a:t>
            </a:r>
            <a:endParaRPr kumimoji="1"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6429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25EC0-D8A8-839D-9DD9-D2871AF9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Introduction (Cont’d)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19EA9-6EAD-DF95-7D6C-2ADD9DF68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03" y="965682"/>
            <a:ext cx="8796109" cy="5755794"/>
          </a:xfrm>
        </p:spPr>
        <p:txBody>
          <a:bodyPr>
            <a:normAutofit/>
          </a:bodyPr>
          <a:lstStyle/>
          <a:p>
            <a:r>
              <a:rPr kumimoji="1" lang="en-US" altLang="ko-KR" spc="-10"/>
              <a:t>Attack Technique</a:t>
            </a:r>
            <a:r>
              <a:rPr kumimoji="1" lang="ko-KR" altLang="en-US" spc="-10"/>
              <a:t>은 실제 공격 시나리오를 관찰한 것을 기반으로 보안담당자가 작성한 </a:t>
            </a:r>
            <a:r>
              <a:rPr kumimoji="1" lang="en-US" altLang="ko-KR" spc="-10"/>
              <a:t>CTI</a:t>
            </a:r>
            <a:r>
              <a:rPr kumimoji="1" lang="ko-KR" altLang="en-US" spc="-10"/>
              <a:t> </a:t>
            </a:r>
            <a:r>
              <a:rPr kumimoji="1" lang="en-US" altLang="ko-KR" spc="-10"/>
              <a:t>report</a:t>
            </a:r>
            <a:r>
              <a:rPr kumimoji="1" lang="ko-KR" altLang="en-US" spc="-10"/>
              <a:t>에서 찾을 수 있음</a:t>
            </a:r>
            <a:endParaRPr kumimoji="1" lang="en-US" altLang="ko-KR" spc="-10"/>
          </a:p>
          <a:p>
            <a:r>
              <a:rPr kumimoji="1" lang="ko-KR" altLang="en-US"/>
              <a:t>특히 잘 작성된 보고서는 </a:t>
            </a:r>
            <a:r>
              <a:rPr kumimoji="1" lang="en-US" altLang="ko-KR"/>
              <a:t>CVE </a:t>
            </a:r>
            <a:r>
              <a:rPr kumimoji="1" lang="ko-KR" altLang="en-US"/>
              <a:t>취약점 등 공격의 </a:t>
            </a:r>
            <a:r>
              <a:rPr kumimoji="1" lang="en-US" altLang="ko-KR"/>
              <a:t>entity</a:t>
            </a:r>
            <a:r>
              <a:rPr kumimoji="1" lang="ko-KR" altLang="en-US"/>
              <a:t>들과 공격의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포함함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이러한 보고서에서 </a:t>
            </a:r>
            <a:r>
              <a:rPr kumimoji="1" lang="en-US" altLang="ko-KR"/>
              <a:t>Attack Technique</a:t>
            </a:r>
            <a:r>
              <a:rPr kumimoji="1" lang="ko-KR" altLang="en-US" err="1"/>
              <a:t>를</a:t>
            </a:r>
            <a:r>
              <a:rPr kumimoji="1" lang="ko-KR" altLang="en-US"/>
              <a:t> 직접 추출하는 것은 많은 노력이 필요해 자동으로 </a:t>
            </a:r>
            <a:r>
              <a:rPr kumimoji="1" lang="en-US" altLang="ko-KR"/>
              <a:t>Attack Technique </a:t>
            </a:r>
            <a:r>
              <a:rPr kumimoji="1" lang="ko-KR" altLang="en-US"/>
              <a:t>을 추출하는 기술이 필요함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본 논문에서는 </a:t>
            </a:r>
            <a:r>
              <a:rPr kumimoji="1" lang="en-US" altLang="ko-KR"/>
              <a:t>CTI</a:t>
            </a:r>
            <a:r>
              <a:rPr kumimoji="1" lang="ko-KR" altLang="en-US"/>
              <a:t>보고서에서 다음 문제를 해결하고</a:t>
            </a:r>
            <a:r>
              <a:rPr kumimoji="1" lang="en-US" altLang="ko-KR"/>
              <a:t> </a:t>
            </a:r>
            <a:r>
              <a:rPr kumimoji="1" lang="ko-KR" altLang="en-US"/>
              <a:t>자동으로 </a:t>
            </a:r>
            <a:r>
              <a:rPr kumimoji="1" lang="en-US" altLang="ko-KR"/>
              <a:t>Knowledge Extract</a:t>
            </a:r>
            <a:r>
              <a:rPr kumimoji="1" lang="ko-KR" altLang="en-US"/>
              <a:t>하는 연구를 수행</a:t>
            </a:r>
            <a:endParaRPr kumimoji="1" lang="en-US" altLang="ko-KR"/>
          </a:p>
          <a:p>
            <a:pPr lvl="1"/>
            <a:r>
              <a:rPr kumimoji="1" lang="en-US" altLang="ko-KR"/>
              <a:t>CTI</a:t>
            </a:r>
            <a:r>
              <a:rPr kumimoji="1" lang="ko-KR" altLang="en-US"/>
              <a:t>보고서는 </a:t>
            </a:r>
            <a:r>
              <a:rPr kumimoji="1" lang="ko-KR" altLang="en-US" err="1"/>
              <a:t>비정형적인</a:t>
            </a:r>
            <a:r>
              <a:rPr kumimoji="1" lang="ko-KR" altLang="en-US"/>
              <a:t> 자연어로 </a:t>
            </a:r>
            <a:r>
              <a:rPr kumimoji="1" lang="ko-KR" altLang="en-US" err="1"/>
              <a:t>구성되어있어</a:t>
            </a:r>
            <a:r>
              <a:rPr kumimoji="1" lang="ko-KR" altLang="en-US"/>
              <a:t> 구조화된 공격기술을 추출하기 어려움</a:t>
            </a:r>
            <a:endParaRPr kumimoji="1" lang="en-US" altLang="ko-KR"/>
          </a:p>
          <a:p>
            <a:pPr lvl="1"/>
            <a:r>
              <a:rPr kumimoji="1" lang="en-US" altLang="ko-KR"/>
              <a:t>Attack knowledge</a:t>
            </a:r>
            <a:r>
              <a:rPr kumimoji="1" lang="ko-KR" altLang="en-US"/>
              <a:t>는 여러 보고서에 </a:t>
            </a:r>
            <a:r>
              <a:rPr kumimoji="1" lang="ko-KR" altLang="en-US" err="1"/>
              <a:t>분산되어있어</a:t>
            </a:r>
            <a:r>
              <a:rPr kumimoji="1" lang="ko-KR" altLang="en-US"/>
              <a:t> 각각의 보고서는 제한적인 공격사례에 초점을 맞추고 있음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본 논문에서는 </a:t>
            </a:r>
            <a:r>
              <a:rPr kumimoji="1" lang="en-US" altLang="ko-KR"/>
              <a:t>TKG(Technique Knowledge Graph)</a:t>
            </a:r>
            <a:r>
              <a:rPr kumimoji="1" lang="ko-KR" altLang="en-US"/>
              <a:t>의 개념을 도입해 공격그래프에서 인과 관계가 있는 기술을 식별하여 </a:t>
            </a:r>
            <a:r>
              <a:rPr kumimoji="1" lang="en-US" altLang="ko-KR"/>
              <a:t>CTI</a:t>
            </a:r>
            <a:r>
              <a:rPr kumimoji="1" lang="ko-KR" altLang="en-US"/>
              <a:t>보고서에서 전체 공격체인을 설명하고자 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본 연구는 </a:t>
            </a:r>
            <a:r>
              <a:rPr kumimoji="1" lang="en-US" altLang="ko-KR"/>
              <a:t>Extractor, </a:t>
            </a:r>
            <a:r>
              <a:rPr kumimoji="1" lang="en-US" altLang="ko-KR" err="1"/>
              <a:t>TTPDrill</a:t>
            </a:r>
            <a:r>
              <a:rPr kumimoji="1" lang="ko-KR" altLang="en-US"/>
              <a:t> 등 다른 </a:t>
            </a:r>
            <a:r>
              <a:rPr kumimoji="1" lang="en-US" altLang="ko-KR"/>
              <a:t>CTI </a:t>
            </a:r>
            <a:r>
              <a:rPr kumimoji="1" lang="ko-KR" altLang="en-US"/>
              <a:t>구문분석 연구에 비해 넓은 범위에서 좋은 성능을 보임</a:t>
            </a:r>
            <a:endParaRPr kumimoji="1" lang="en-US" altLang="ko-KR"/>
          </a:p>
          <a:p>
            <a:pPr lvl="1"/>
            <a:r>
              <a:rPr kumimoji="1" lang="en-US" altLang="ko-KR"/>
              <a:t>F1-Score 0.789</a:t>
            </a:r>
            <a:r>
              <a:rPr kumimoji="1" lang="ko-KR" altLang="en-US"/>
              <a:t>로 공격기법을 식별해 냄</a:t>
            </a:r>
            <a:endParaRPr kumimoji="1" lang="en-US" altLang="ko-KR"/>
          </a:p>
          <a:p>
            <a:pPr lvl="1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9D1F91-B65F-8B9D-2F73-F5BF543F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5F991-27B1-2B8C-22E9-7F39703D8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BA30A-D2C2-E238-B636-BA4DBB0A2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7657"/>
          <a:stretch/>
        </p:blipFill>
        <p:spPr>
          <a:xfrm>
            <a:off x="685800" y="1637607"/>
            <a:ext cx="7772400" cy="1609191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5287B54-9D9E-305C-27B7-F096CBF19F12}"/>
              </a:ext>
            </a:extLst>
          </p:cNvPr>
          <p:cNvCxnSpPr>
            <a:cxnSpLocks/>
          </p:cNvCxnSpPr>
          <p:nvPr/>
        </p:nvCxnSpPr>
        <p:spPr>
          <a:xfrm>
            <a:off x="764770" y="2061556"/>
            <a:ext cx="54780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D61F517-2BA9-3574-A0BC-C30C3CD0002D}"/>
              </a:ext>
            </a:extLst>
          </p:cNvPr>
          <p:cNvCxnSpPr>
            <a:cxnSpLocks/>
          </p:cNvCxnSpPr>
          <p:nvPr/>
        </p:nvCxnSpPr>
        <p:spPr>
          <a:xfrm>
            <a:off x="2960991" y="2061556"/>
            <a:ext cx="54780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AD64CA4-F36F-2E44-3A65-51691DF4F30F}"/>
              </a:ext>
            </a:extLst>
          </p:cNvPr>
          <p:cNvCxnSpPr>
            <a:cxnSpLocks/>
          </p:cNvCxnSpPr>
          <p:nvPr/>
        </p:nvCxnSpPr>
        <p:spPr>
          <a:xfrm>
            <a:off x="1972886" y="2247208"/>
            <a:ext cx="54780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B96784-D65C-3C1A-8B9F-2FDEC56BC26B}"/>
              </a:ext>
            </a:extLst>
          </p:cNvPr>
          <p:cNvCxnSpPr>
            <a:cxnSpLocks/>
          </p:cNvCxnSpPr>
          <p:nvPr/>
        </p:nvCxnSpPr>
        <p:spPr>
          <a:xfrm>
            <a:off x="764770" y="2430087"/>
            <a:ext cx="1571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3214DD-42DF-B3A4-CB7D-FF2B3C4442C5}"/>
              </a:ext>
            </a:extLst>
          </p:cNvPr>
          <p:cNvCxnSpPr>
            <a:cxnSpLocks/>
          </p:cNvCxnSpPr>
          <p:nvPr/>
        </p:nvCxnSpPr>
        <p:spPr>
          <a:xfrm>
            <a:off x="2335876" y="2612967"/>
            <a:ext cx="54780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32C4B4B-1776-7665-828C-75FE8146C4BC}"/>
              </a:ext>
            </a:extLst>
          </p:cNvPr>
          <p:cNvCxnSpPr>
            <a:cxnSpLocks/>
          </p:cNvCxnSpPr>
          <p:nvPr/>
        </p:nvCxnSpPr>
        <p:spPr>
          <a:xfrm>
            <a:off x="3510741" y="2970415"/>
            <a:ext cx="190915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742A520-7182-44B3-0636-10A7CA06B5CF}"/>
              </a:ext>
            </a:extLst>
          </p:cNvPr>
          <p:cNvCxnSpPr>
            <a:cxnSpLocks/>
          </p:cNvCxnSpPr>
          <p:nvPr/>
        </p:nvCxnSpPr>
        <p:spPr>
          <a:xfrm>
            <a:off x="5288279" y="3164379"/>
            <a:ext cx="6719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14DAE2B-1CF0-D632-EF58-CF5207CC6A4A}"/>
              </a:ext>
            </a:extLst>
          </p:cNvPr>
          <p:cNvCxnSpPr>
            <a:cxnSpLocks/>
          </p:cNvCxnSpPr>
          <p:nvPr/>
        </p:nvCxnSpPr>
        <p:spPr>
          <a:xfrm>
            <a:off x="2289045" y="2801390"/>
            <a:ext cx="6719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1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25EC0-D8A8-839D-9DD9-D2871AF9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Introduction (Cont’d)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19EA9-6EAD-DF95-7D6C-2ADD9DF68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03" y="965682"/>
            <a:ext cx="8796109" cy="5755794"/>
          </a:xfrm>
        </p:spPr>
        <p:txBody>
          <a:bodyPr>
            <a:normAutofit/>
          </a:bodyPr>
          <a:lstStyle/>
          <a:p>
            <a:r>
              <a:rPr kumimoji="1" lang="en-US" altLang="ko-KR" spc="-10"/>
              <a:t>Attack Technique</a:t>
            </a:r>
            <a:r>
              <a:rPr kumimoji="1" lang="ko-KR" altLang="en-US" spc="-10"/>
              <a:t>은 실제 공격 시나리오를 관찰한 것을 기반으로 보안담당자가 작성한 </a:t>
            </a:r>
            <a:r>
              <a:rPr kumimoji="1" lang="en-US" altLang="ko-KR" spc="-10"/>
              <a:t>CTI</a:t>
            </a:r>
            <a:r>
              <a:rPr kumimoji="1" lang="ko-KR" altLang="en-US" spc="-10"/>
              <a:t> 보고서에서 찾을 수 있음</a:t>
            </a:r>
            <a:endParaRPr kumimoji="1" lang="en-US" altLang="ko-KR" spc="-10"/>
          </a:p>
          <a:p>
            <a:r>
              <a:rPr kumimoji="1" lang="ko-KR" altLang="en-US"/>
              <a:t>특히 잘 작성된 보고서는 </a:t>
            </a:r>
            <a:r>
              <a:rPr kumimoji="1" lang="en-US" altLang="ko-KR"/>
              <a:t>CVE </a:t>
            </a:r>
            <a:r>
              <a:rPr kumimoji="1" lang="ko-KR" altLang="en-US"/>
              <a:t>취약점 등 공격의 </a:t>
            </a:r>
            <a:r>
              <a:rPr kumimoji="1" lang="en-US" altLang="ko-KR"/>
              <a:t>entity</a:t>
            </a:r>
            <a:r>
              <a:rPr kumimoji="1" lang="ko-KR" altLang="en-US"/>
              <a:t>들과 공격의 </a:t>
            </a:r>
            <a:r>
              <a:rPr kumimoji="1" lang="en-US" altLang="ko-KR"/>
              <a:t>dependency</a:t>
            </a:r>
            <a:r>
              <a:rPr kumimoji="1" lang="ko-KR" altLang="en-US" err="1"/>
              <a:t>를</a:t>
            </a:r>
            <a:r>
              <a:rPr kumimoji="1" lang="ko-KR" altLang="en-US"/>
              <a:t> 포함함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이러한 보고서에서 </a:t>
            </a:r>
            <a:r>
              <a:rPr kumimoji="1" lang="en-US" altLang="ko-KR"/>
              <a:t>Attack Technique</a:t>
            </a:r>
            <a:r>
              <a:rPr kumimoji="1" lang="ko-KR" altLang="en-US" err="1"/>
              <a:t>를</a:t>
            </a:r>
            <a:r>
              <a:rPr kumimoji="1" lang="ko-KR" altLang="en-US"/>
              <a:t> 직접 추출하는 것은 많은 노력이 필요해 자동으로 </a:t>
            </a:r>
            <a:r>
              <a:rPr kumimoji="1" lang="en-US" altLang="ko-KR"/>
              <a:t>Attack Technique </a:t>
            </a:r>
            <a:r>
              <a:rPr kumimoji="1" lang="ko-KR" altLang="en-US"/>
              <a:t>을 추출하는 기술이 필요함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본 논문에서는 </a:t>
            </a:r>
            <a:r>
              <a:rPr kumimoji="1" lang="en-US" altLang="ko-KR"/>
              <a:t>CTI</a:t>
            </a:r>
            <a:r>
              <a:rPr kumimoji="1" lang="ko-KR" altLang="en-US"/>
              <a:t>보고서에서 다음 문제를 해결하고</a:t>
            </a:r>
            <a:r>
              <a:rPr kumimoji="1" lang="en-US" altLang="ko-KR"/>
              <a:t> </a:t>
            </a:r>
            <a:r>
              <a:rPr kumimoji="1" lang="ko-KR" altLang="en-US"/>
              <a:t>자동으로 </a:t>
            </a:r>
            <a:r>
              <a:rPr kumimoji="1" lang="en-US" altLang="ko-KR"/>
              <a:t>Attack Knowledge</a:t>
            </a:r>
            <a:r>
              <a:rPr kumimoji="1" lang="ko-KR" altLang="en-US" err="1"/>
              <a:t>를</a:t>
            </a:r>
            <a:r>
              <a:rPr kumimoji="1" lang="ko-KR" altLang="en-US"/>
              <a:t> 추출하는 연구를 수행</a:t>
            </a:r>
            <a:endParaRPr kumimoji="1" lang="en-US" altLang="ko-KR"/>
          </a:p>
          <a:p>
            <a:pPr lvl="1"/>
            <a:r>
              <a:rPr kumimoji="1" lang="en-US" altLang="ko-KR"/>
              <a:t>CTI</a:t>
            </a:r>
            <a:r>
              <a:rPr kumimoji="1" lang="ko-KR" altLang="en-US"/>
              <a:t>보고서는 </a:t>
            </a:r>
            <a:r>
              <a:rPr kumimoji="1" lang="ko-KR" altLang="en-US" err="1"/>
              <a:t>비정형적인</a:t>
            </a:r>
            <a:r>
              <a:rPr kumimoji="1" lang="ko-KR" altLang="en-US"/>
              <a:t> 자연어로 </a:t>
            </a:r>
            <a:r>
              <a:rPr kumimoji="1" lang="ko-KR" altLang="en-US" err="1"/>
              <a:t>구성되어있어</a:t>
            </a:r>
            <a:r>
              <a:rPr kumimoji="1" lang="ko-KR" altLang="en-US"/>
              <a:t> 구조화된 공격기술을 추출하기 어려움</a:t>
            </a:r>
            <a:endParaRPr kumimoji="1" lang="en-US" altLang="ko-KR"/>
          </a:p>
          <a:p>
            <a:pPr lvl="1"/>
            <a:r>
              <a:rPr kumimoji="1" lang="en-US" altLang="ko-KR"/>
              <a:t>Attack knowledge</a:t>
            </a:r>
            <a:r>
              <a:rPr kumimoji="1" lang="ko-KR" altLang="en-US"/>
              <a:t>는 여러 보고서에 </a:t>
            </a:r>
            <a:r>
              <a:rPr kumimoji="1" lang="ko-KR" altLang="en-US" err="1"/>
              <a:t>분산되어있어</a:t>
            </a:r>
            <a:r>
              <a:rPr kumimoji="1" lang="ko-KR" altLang="en-US"/>
              <a:t> 각각의 보고서는 제한적인 공격사례에 초점을 맞추고 있음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본 논문에서는 </a:t>
            </a:r>
            <a:r>
              <a:rPr kumimoji="1" lang="en-US" altLang="ko-KR"/>
              <a:t>TKG(Technique Knowledge Graph)</a:t>
            </a:r>
            <a:r>
              <a:rPr kumimoji="1" lang="ko-KR" altLang="en-US"/>
              <a:t>의 개념을 도입해 공격그래프에서 인과 관계가 있는 기술을 식별하여 </a:t>
            </a:r>
            <a:r>
              <a:rPr kumimoji="1" lang="en-US" altLang="ko-KR"/>
              <a:t>CTI</a:t>
            </a:r>
            <a:r>
              <a:rPr kumimoji="1" lang="ko-KR" altLang="en-US"/>
              <a:t>보고서에서 전체 공격체인을 설명하고자 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본 연구는 </a:t>
            </a:r>
            <a:r>
              <a:rPr kumimoji="1" lang="en-US" altLang="ko-KR"/>
              <a:t>Extractor, </a:t>
            </a:r>
            <a:r>
              <a:rPr kumimoji="1" lang="en-US" altLang="ko-KR" err="1"/>
              <a:t>TTPDrill</a:t>
            </a:r>
            <a:r>
              <a:rPr kumimoji="1" lang="ko-KR" altLang="en-US"/>
              <a:t> 등 다른 </a:t>
            </a:r>
            <a:r>
              <a:rPr kumimoji="1" lang="en-US" altLang="ko-KR"/>
              <a:t>CTI </a:t>
            </a:r>
            <a:r>
              <a:rPr kumimoji="1" lang="ko-KR" altLang="en-US"/>
              <a:t>구문분석 연구에 비해 넓은 범위에서 좋은 성능을 보임</a:t>
            </a:r>
            <a:endParaRPr kumimoji="1" lang="en-US" altLang="ko-KR"/>
          </a:p>
          <a:p>
            <a:pPr lvl="1"/>
            <a:r>
              <a:rPr kumimoji="1" lang="en-US" altLang="ko-KR"/>
              <a:t>F1-Score 0.789</a:t>
            </a:r>
            <a:r>
              <a:rPr kumimoji="1" lang="ko-KR" altLang="en-US"/>
              <a:t>로 공격기법을 식별해 냄</a:t>
            </a:r>
            <a:endParaRPr kumimoji="1" lang="en-US" altLang="ko-KR"/>
          </a:p>
          <a:p>
            <a:pPr lvl="1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9D1F91-B65F-8B9D-2F73-F5BF543F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5F991-27B1-2B8C-22E9-7F39703D8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BA30A-D2C2-E238-B636-BA4DBB0A2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7657"/>
          <a:stretch/>
        </p:blipFill>
        <p:spPr>
          <a:xfrm>
            <a:off x="685800" y="1637607"/>
            <a:ext cx="7772400" cy="16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Cyber Attack and Reports</a:t>
            </a:r>
          </a:p>
          <a:p>
            <a:pPr lvl="1"/>
            <a:r>
              <a:rPr kumimoji="1" lang="en-US" altLang="ko-KR"/>
              <a:t>MITRE</a:t>
            </a:r>
            <a:r>
              <a:rPr kumimoji="1" lang="ko-KR" altLang="en-US"/>
              <a:t>는 사이버 공격에 대한 실제 관찰을 통해 </a:t>
            </a:r>
            <a:r>
              <a:rPr kumimoji="1" lang="en-US" altLang="ko-KR"/>
              <a:t>ATT&amp;CK TTP(Tactics-Techniques-Procedures) Matrix</a:t>
            </a:r>
            <a:r>
              <a:rPr kumimoji="1" lang="ko-KR" altLang="en-US" err="1"/>
              <a:t>를</a:t>
            </a:r>
            <a:r>
              <a:rPr kumimoji="1" lang="ko-KR" altLang="en-US"/>
              <a:t> 제안</a:t>
            </a:r>
            <a:endParaRPr kumimoji="1" lang="en-US" altLang="ko-KR"/>
          </a:p>
          <a:p>
            <a:pPr lvl="1"/>
            <a:r>
              <a:rPr kumimoji="1" lang="en-US" altLang="ko-KR"/>
              <a:t>In the hierarchical TTPs matrix, tactics describe “why” an adversarial action is performed, which are typically fixed for an attack</a:t>
            </a:r>
          </a:p>
          <a:p>
            <a:pPr lvl="1"/>
            <a:r>
              <a:rPr kumimoji="1" lang="en-US" altLang="ko-KR"/>
              <a:t>while the selections and implementations of techniques that describe “how” to perform the adversarial action are more flexible</a:t>
            </a:r>
          </a:p>
          <a:p>
            <a:pPr lvl="1"/>
            <a:endParaRPr kumimoji="1" lang="en-US" altLang="ko-KR"/>
          </a:p>
          <a:p>
            <a:pPr lvl="1"/>
            <a:r>
              <a:rPr kumimoji="1" lang="ko-KR" altLang="en-US"/>
              <a:t>아래 그림은 모두 </a:t>
            </a:r>
            <a:r>
              <a:rPr kumimoji="1" lang="en-US" altLang="ko-KR"/>
              <a:t>“Persistent”</a:t>
            </a:r>
            <a:r>
              <a:rPr kumimoji="1" lang="ko-KR" altLang="en-US"/>
              <a:t>전술의 </a:t>
            </a:r>
            <a:r>
              <a:rPr kumimoji="1" lang="en-US" altLang="ko-KR"/>
              <a:t>“T1547-Boot or Logon”</a:t>
            </a:r>
            <a:r>
              <a:rPr kumimoji="1" lang="ko-KR" altLang="en-US"/>
              <a:t>이 서로 다른 </a:t>
            </a:r>
            <a:r>
              <a:rPr kumimoji="1" lang="en-US" altLang="ko-KR"/>
              <a:t>4</a:t>
            </a:r>
            <a:r>
              <a:rPr kumimoji="1" lang="ko-KR" altLang="en-US"/>
              <a:t>가지 방식으로 구현된 것이다</a:t>
            </a:r>
            <a:endParaRPr kumimoji="1" lang="en-US" altLang="ko-KR"/>
          </a:p>
          <a:p>
            <a:pPr marL="914400" lvl="2" indent="0">
              <a:buNone/>
            </a:pPr>
            <a:r>
              <a:rPr kumimoji="1" lang="en-US" altLang="ko-KR"/>
              <a:t>A) Registry key</a:t>
            </a:r>
            <a:r>
              <a:rPr kumimoji="1" lang="ko-KR" altLang="en-US"/>
              <a:t>에 등록함으로 악성프로그램을 </a:t>
            </a:r>
            <a:r>
              <a:rPr kumimoji="1" lang="en-US" altLang="ko-KR"/>
              <a:t>boot process</a:t>
            </a:r>
            <a:r>
              <a:rPr kumimoji="1" lang="ko-KR" altLang="en-US"/>
              <a:t>에 등록</a:t>
            </a:r>
            <a:endParaRPr kumimoji="1" lang="en-US" altLang="ko-KR"/>
          </a:p>
          <a:p>
            <a:pPr marL="914400" lvl="2" indent="0">
              <a:buNone/>
            </a:pPr>
            <a:r>
              <a:rPr kumimoji="1" lang="en-US" altLang="ko-KR"/>
              <a:t>B) Startup </a:t>
            </a:r>
            <a:r>
              <a:rPr kumimoji="1" lang="ko-KR" altLang="en-US"/>
              <a:t>폴더에 넣음으로 시작 시 악성프로그램 실행</a:t>
            </a:r>
            <a:endParaRPr kumimoji="1" lang="en-US" altLang="ko-KR"/>
          </a:p>
          <a:p>
            <a:pPr marL="914400" lvl="2" indent="0">
              <a:buNone/>
            </a:pPr>
            <a:r>
              <a:rPr kumimoji="1" lang="en-US" altLang="ko-KR"/>
              <a:t>C) Startup </a:t>
            </a:r>
            <a:r>
              <a:rPr kumimoji="1" lang="ko-KR" altLang="en-US"/>
              <a:t>폴더 내부의 바로가기를 수정함으로 시작 시 악성프로그램 실행</a:t>
            </a:r>
            <a:endParaRPr kumimoji="1" lang="en-US" altLang="ko-KR"/>
          </a:p>
          <a:p>
            <a:pPr marL="914400" lvl="2" indent="0">
              <a:buNone/>
            </a:pPr>
            <a:r>
              <a:rPr kumimoji="1" lang="en-US" altLang="ko-KR"/>
              <a:t>D)</a:t>
            </a:r>
            <a:r>
              <a:rPr kumimoji="1" lang="ko-KR" altLang="en-US"/>
              <a:t> </a:t>
            </a:r>
            <a:r>
              <a:rPr kumimoji="1" lang="en-US" altLang="ko-KR"/>
              <a:t>DLL side-loading</a:t>
            </a:r>
            <a:r>
              <a:rPr kumimoji="1" lang="ko-KR" altLang="en-US"/>
              <a:t>을 수행해 시작 시 실행되는 프로그램이 악성프로그램을 실행하도록 만듦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9EEB35-5725-2ACD-FC1E-BF184F51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56501"/>
            <a:ext cx="7772400" cy="30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r>
              <a:rPr lang="ko-KR" altLang="en-US"/>
              <a:t> 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Cyber Attack and Reports</a:t>
            </a:r>
          </a:p>
          <a:p>
            <a:pPr lvl="1"/>
            <a:r>
              <a:rPr kumimoji="1" lang="ko-KR" altLang="en-US"/>
              <a:t>같은 목적의 행동을 하더라도 공격 기술의 세부 사항은 크게 달라짐</a:t>
            </a:r>
            <a:endParaRPr kumimoji="1" lang="en-US" altLang="ko-KR"/>
          </a:p>
          <a:p>
            <a:pPr lvl="1"/>
            <a:r>
              <a:rPr kumimoji="1" lang="ko-KR" altLang="en-US"/>
              <a:t>직접 작성된 </a:t>
            </a:r>
            <a:r>
              <a:rPr kumimoji="1" lang="en-US" altLang="ko-KR"/>
              <a:t>TTP matrix</a:t>
            </a:r>
            <a:r>
              <a:rPr kumimoji="1" lang="ko-KR" altLang="en-US"/>
              <a:t>는 이러한 기술 구현들을 모두 표현하기는 힘듦</a:t>
            </a:r>
            <a:endParaRPr kumimoji="1" lang="en-US" altLang="ko-KR"/>
          </a:p>
          <a:p>
            <a:pPr lvl="2"/>
            <a:r>
              <a:rPr kumimoji="1" lang="ko-KR" altLang="en-US"/>
              <a:t>실제 겪어봐야만 기술 구현 지식들을 쌓을 수 있음</a:t>
            </a:r>
            <a:endParaRPr kumimoji="1" lang="en-US" altLang="ko-KR"/>
          </a:p>
          <a:p>
            <a:pPr lvl="1"/>
            <a:r>
              <a:rPr kumimoji="1" lang="ko-KR" altLang="en-US"/>
              <a:t>그래서</a:t>
            </a:r>
            <a:r>
              <a:rPr kumimoji="1" lang="en-US" altLang="ko-KR"/>
              <a:t>,</a:t>
            </a:r>
            <a:r>
              <a:rPr kumimoji="1" lang="ko-KR" altLang="en-US"/>
              <a:t> 보안 전문가들은 </a:t>
            </a:r>
            <a:r>
              <a:rPr kumimoji="1" lang="en-US" altLang="ko-KR"/>
              <a:t>CTI(Cyber Threat Intelligence)</a:t>
            </a:r>
            <a:r>
              <a:rPr kumimoji="1" lang="ko-KR" altLang="en-US"/>
              <a:t>로서 공격 지식을 적극적으로 수집하고 공유함</a:t>
            </a:r>
            <a:endParaRPr kumimoji="1" lang="en-US" altLang="ko-KR"/>
          </a:p>
          <a:p>
            <a:pPr lvl="2"/>
            <a:r>
              <a:rPr kumimoji="1" lang="ko-KR" altLang="en-US"/>
              <a:t>이러한 </a:t>
            </a:r>
            <a:r>
              <a:rPr kumimoji="1" lang="en-US" altLang="ko-KR"/>
              <a:t>CTI</a:t>
            </a:r>
            <a:r>
              <a:rPr kumimoji="1" lang="ko-KR" altLang="en-US"/>
              <a:t>는 구조화 된 </a:t>
            </a:r>
            <a:r>
              <a:rPr kumimoji="1" lang="en-US" altLang="ko-KR" err="1"/>
              <a:t>IoCs</a:t>
            </a:r>
            <a:r>
              <a:rPr kumimoji="1" lang="ko-KR" altLang="en-US"/>
              <a:t> 형태 또는 비정형의 자연어 형태의 보고서 형식을 띔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9EEB35-5725-2ACD-FC1E-BF184F51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56501"/>
            <a:ext cx="7772400" cy="30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AE77-C22C-DEB6-6CAA-9207C0C4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Background and Related Work</a:t>
            </a:r>
            <a:r>
              <a:rPr lang="ko-KR" altLang="en-US"/>
              <a:t> </a:t>
            </a:r>
            <a:r>
              <a:rPr lang="en-US" altLang="ko-KR"/>
              <a:t>(Cont’d)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C14F9-6BEA-8931-3B15-33605E58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Threat Intelligence Extraction</a:t>
            </a:r>
          </a:p>
          <a:p>
            <a:pPr lvl="1"/>
            <a:r>
              <a:rPr kumimoji="1" lang="en-US" altLang="ko-KR"/>
              <a:t>CTI</a:t>
            </a:r>
            <a:r>
              <a:rPr kumimoji="1" lang="ko-KR" altLang="en-US"/>
              <a:t>의 빠른 교환 및 관리를 위해 </a:t>
            </a:r>
            <a:r>
              <a:rPr kumimoji="1" lang="en-US" altLang="ko-KR" err="1"/>
              <a:t>OpenIoC</a:t>
            </a:r>
            <a:r>
              <a:rPr kumimoji="1" lang="en-US" altLang="ko-KR"/>
              <a:t>, STIX</a:t>
            </a:r>
            <a:r>
              <a:rPr kumimoji="1" lang="ko-KR" altLang="en-US"/>
              <a:t>와 같은 표준이 등장</a:t>
            </a:r>
            <a:endParaRPr kumimoji="1" lang="en-US" altLang="ko-KR"/>
          </a:p>
          <a:p>
            <a:pPr lvl="1"/>
            <a:r>
              <a:rPr kumimoji="1" lang="ko-KR" altLang="en-US"/>
              <a:t>이러한 형식은 구조화 되어 기계가 읽을 수 있지만 </a:t>
            </a:r>
            <a:r>
              <a:rPr kumimoji="1" lang="en-US" altLang="ko-KR"/>
              <a:t>IoC</a:t>
            </a:r>
            <a:r>
              <a:rPr kumimoji="1" lang="ko-KR" altLang="en-US"/>
              <a:t>간의 상호작용을 통해 공격 체인을 형성하는 방법에 대한 의미론적 정보가 부족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691C6-7FF1-0BC6-C666-387D093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385-EDC5-4410-A9D4-CC6649AD362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F0A03-5031-668A-A21D-13CF28E22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1F9E6-B552-ED52-A93A-8395A0B8732D}"/>
              </a:ext>
            </a:extLst>
          </p:cNvPr>
          <p:cNvSpPr txBox="1"/>
          <p:nvPr/>
        </p:nvSpPr>
        <p:spPr>
          <a:xfrm>
            <a:off x="1517592" y="2208893"/>
            <a:ext cx="6108815" cy="3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type":"attack-pattern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id":"attack-pattern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--8ac90ff3-ecf8-4835-95b8-6aea6a623df5",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"created":"2015-05-07T14:22:14.760Z",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"modified":"2015-05-07T14:22:14.760Z",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name":"Phishing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description":"Spear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phishing used as a delivery mechanism for malware.",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external_references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":[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"source_name":"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capec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description":"phishing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":"https://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capec.mitre.org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/data/definitions/98.html",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"external_id":"CAPEC-98"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],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kill_chain_phases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":[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"kill_chain_name":"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mandiant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-attack-lifecycle-model",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   "</a:t>
            </a:r>
            <a:r>
              <a:rPr lang="en" altLang="ko-KR" sz="1100" err="1">
                <a:latin typeface="Consolas" panose="020B0609020204030204" pitchFamily="49" charset="0"/>
                <a:cs typeface="Consolas" panose="020B0609020204030204" pitchFamily="49" charset="0"/>
              </a:rPr>
              <a:t>phase_name":"initial-compromise</a:t>
            </a:r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7910F-4F43-EF98-D179-D7B73A998C80}"/>
              </a:ext>
            </a:extLst>
          </p:cNvPr>
          <p:cNvSpPr txBox="1"/>
          <p:nvPr/>
        </p:nvSpPr>
        <p:spPr>
          <a:xfrm>
            <a:off x="2961624" y="6040829"/>
            <a:ext cx="3220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STIX</a:t>
            </a:r>
            <a:r>
              <a:rPr kumimoji="1" lang="ko-KR" altLang="en-US" sz="1400"/>
              <a:t>로 표현된 </a:t>
            </a:r>
            <a:r>
              <a:rPr kumimoji="1" lang="en-US" altLang="ko-KR" sz="1400"/>
              <a:t>phishing</a:t>
            </a:r>
            <a:r>
              <a:rPr kumimoji="1" lang="ko-KR" altLang="en-US" sz="1400"/>
              <a:t>의 </a:t>
            </a:r>
            <a:r>
              <a:rPr kumimoji="1" lang="en-US" altLang="ko-KR" sz="1400"/>
              <a:t>attack-pattern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1884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search_figure">
      <a:majorFont>
        <a:latin typeface="Times New Roman"/>
        <a:ea typeface="나눔바른고딕"/>
        <a:cs typeface=""/>
      </a:majorFont>
      <a:minorFont>
        <a:latin typeface="Times New Roman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64ff5a-5cd1-4c5d-a533-5951b97c1177" xsi:nil="true"/>
    <lcf76f155ced4ddcb4097134ff3c332f xmlns="cdcef483-0fce-44b9-920a-c5ce549925e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D7988556E3F9D4BA2D4A6284FC164C9" ma:contentTypeVersion="16" ma:contentTypeDescription="새 문서를 만듭니다." ma:contentTypeScope="" ma:versionID="ec037b89ea402b91f2e3287f4fef24bc">
  <xsd:schema xmlns:xsd="http://www.w3.org/2001/XMLSchema" xmlns:xs="http://www.w3.org/2001/XMLSchema" xmlns:p="http://schemas.microsoft.com/office/2006/metadata/properties" xmlns:ns2="cdcef483-0fce-44b9-920a-c5ce549925e0" xmlns:ns3="1b64ff5a-5cd1-4c5d-a533-5951b97c1177" targetNamespace="http://schemas.microsoft.com/office/2006/metadata/properties" ma:root="true" ma:fieldsID="b644d96b147850e1d0caf6f6ee6ebfde" ns2:_="" ns3:_="">
    <xsd:import namespace="cdcef483-0fce-44b9-920a-c5ce549925e0"/>
    <xsd:import namespace="1b64ff5a-5cd1-4c5d-a533-5951b97c11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ef483-0fce-44b9-920a-c5ce549925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e5b39976-851a-4e5c-99d5-d4f2d28b37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4ff5a-5cd1-4c5d-a533-5951b97c11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d64e3ae-ccae-4365-9102-52bfebbb5af1}" ma:internalName="TaxCatchAll" ma:showField="CatchAllData" ma:web="1b64ff5a-5cd1-4c5d-a533-5951b97c11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040D04-BB6E-4693-B16E-1A0BAFAC4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66FAF5-8079-4D5D-8ACB-A7FC44BD5705}">
  <ds:schemaRefs>
    <ds:schemaRef ds:uri="1b64ff5a-5cd1-4c5d-a533-5951b97c1177"/>
    <ds:schemaRef ds:uri="cdcef483-0fce-44b9-920a-c5ce549925e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B936AC5-5391-4271-B6F4-65146E7992CF}">
  <ds:schemaRefs>
    <ds:schemaRef ds:uri="1b64ff5a-5cd1-4c5d-a533-5951b97c1177"/>
    <ds:schemaRef ds:uri="cdcef483-0fce-44b9-920a-c5ce549925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3101</Words>
  <Application>Microsoft Office PowerPoint</Application>
  <PresentationFormat>화면 슬라이드 쇼(4:3)</PresentationFormat>
  <Paragraphs>388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나눔바른고딕</vt:lpstr>
      <vt:lpstr>Cambria Math</vt:lpstr>
      <vt:lpstr>Consolas</vt:lpstr>
      <vt:lpstr>Office 테마</vt:lpstr>
      <vt:lpstr>AttacKG: Constructing Technique Knowledge Graph from Cyber Threat Intelligence Reports</vt:lpstr>
      <vt:lpstr>PowerPoint 프레젠테이션</vt:lpstr>
      <vt:lpstr>1. Introduction</vt:lpstr>
      <vt:lpstr>1. Introduction (Cont’d) </vt:lpstr>
      <vt:lpstr>1. Introduction (Cont’d) </vt:lpstr>
      <vt:lpstr>1. Introduction (Cont’d) </vt:lpstr>
      <vt:lpstr>2. Background and Related Work</vt:lpstr>
      <vt:lpstr>2. Background and Related Work (Cont’d)</vt:lpstr>
      <vt:lpstr>2. Background and Related Work (Cont’d)</vt:lpstr>
      <vt:lpstr>2. Background and Related Work (Cont’d)</vt:lpstr>
      <vt:lpstr>2. Background and Related Work (Cont’d)</vt:lpstr>
      <vt:lpstr>2. Background and Related Work (Cont’d)</vt:lpstr>
      <vt:lpstr>3. Approach</vt:lpstr>
      <vt:lpstr>3.1 Overview if AttacKG(Cont’d)</vt:lpstr>
      <vt:lpstr>3.1 Overview if AttacKG(Cont’d)</vt:lpstr>
      <vt:lpstr>3.1 Overview if AttacKG(Cont’d)</vt:lpstr>
      <vt:lpstr>3.2 CTI Reports Parser</vt:lpstr>
      <vt:lpstr>3.2 CTI Reports Parser</vt:lpstr>
      <vt:lpstr>3.3 Technique Templates and Graph Alignment Algorithm</vt:lpstr>
      <vt:lpstr>3.3 Technique Templates and Graph Alignment Algorithm(Cont’d)</vt:lpstr>
      <vt:lpstr>3.3 Technique Templates and Graph Alignment Algorithm(Cont’d)</vt:lpstr>
      <vt:lpstr>3.3 Technique Templates and Graph Alignment Algorithm(Cont’d)</vt:lpstr>
      <vt:lpstr>3.3 Technique Templates and Graph Alignment Algorithm(Cont’d)</vt:lpstr>
      <vt:lpstr>3.3 Technique Templates and Graph Alignment Algorithm(Cont’d)</vt:lpstr>
      <vt:lpstr>3.3 Technique Templates and Graph Alignment Algorithm(Cont’d)</vt:lpstr>
      <vt:lpstr>4. Evaluation</vt:lpstr>
      <vt:lpstr>4. Evaluation (Cont’d)</vt:lpstr>
      <vt:lpstr>4. Evaluation (Cont’d)</vt:lpstr>
      <vt:lpstr>4. Evaluation (Cont’d)</vt:lpstr>
      <vt:lpstr>4. Evaluation (Cont’d)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서승희</dc:creator>
  <cp:lastModifiedBy>최민영</cp:lastModifiedBy>
  <cp:revision>1</cp:revision>
  <dcterms:created xsi:type="dcterms:W3CDTF">2020-03-02T07:19:29Z</dcterms:created>
  <dcterms:modified xsi:type="dcterms:W3CDTF">2023-03-22T12:33:27Z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0x010100ED7988556E3F9D4BA2D4A6284FC164C9</vt:lpwstr>
  </property>
  <property fmtid="{D5CDD505-2E9C-101B-9397-08002B2CF9AE}" pid="3" name="MediaServiceImageTags">
    <vt:lpwstr/>
  </property>
</Properties>
</file>